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7" r:id="rId3"/>
    <p:sldId id="258" r:id="rId5"/>
    <p:sldId id="259" r:id="rId6"/>
    <p:sldId id="264" r:id="rId7"/>
    <p:sldId id="266" r:id="rId8"/>
    <p:sldId id="282" r:id="rId9"/>
    <p:sldId id="267" r:id="rId10"/>
    <p:sldId id="268" r:id="rId11"/>
    <p:sldId id="269" r:id="rId12"/>
    <p:sldId id="270" r:id="rId13"/>
    <p:sldId id="271" r:id="rId14"/>
    <p:sldId id="265" r:id="rId15"/>
    <p:sldId id="272" r:id="rId16"/>
    <p:sldId id="273" r:id="rId17"/>
    <p:sldId id="283" r:id="rId18"/>
    <p:sldId id="274" r:id="rId19"/>
    <p:sldId id="275" r:id="rId20"/>
    <p:sldId id="260" r:id="rId21"/>
    <p:sldId id="276" r:id="rId22"/>
    <p:sldId id="277" r:id="rId23"/>
    <p:sldId id="286" r:id="rId24"/>
    <p:sldId id="278" r:id="rId25"/>
    <p:sldId id="284" r:id="rId26"/>
    <p:sldId id="285" r:id="rId27"/>
    <p:sldId id="280" r:id="rId28"/>
    <p:sldId id="281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2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数学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428625"/>
            <a:ext cx="6396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六、平面向量的数量积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00700" y="6184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88645" y="1654810"/>
                <a:ext cx="10881995" cy="48571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）设两个非零向量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的夹角为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𝜃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则数量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||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 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•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cos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𝜃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叫做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的数量积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记作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•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•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=|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||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•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cos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𝜃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•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</m:oMath>
                </a14:m>
                <a:endParaRPr lang="en-US" altLang="zh-CN" sz="2800" i="1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i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）夹角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•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=|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或|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|=</m:t>
                    </m:r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𝒂</m:t>
                        </m:r>
                        <m:r>
                          <a:rPr lang="en-US" altLang="zh-CN" sz="28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±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±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•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,(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•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)=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</m:oMath>
                </a14:m>
                <a:endParaRPr lang="en-US" altLang="zh-CN" sz="2800" i="1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i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）向量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在向量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上的投影向量为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cos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𝜃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|</m:t>
                        </m:r>
                        <m:r>
                          <a:rPr lang="en-US" altLang="zh-CN" sz="2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𝒃</m:t>
                        </m:r>
                        <m:r>
                          <a:rPr lang="en-US" altLang="zh-CN" sz="2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US" altLang="zh-CN" sz="2800" b="1" i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 b="1" i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45" y="1654810"/>
                <a:ext cx="10881995" cy="4857115"/>
              </a:xfrm>
              <a:prstGeom prst="rect">
                <a:avLst/>
              </a:prstGeom>
              <a:blipFill rotWithShape="1">
                <a:blip r:embed="rId1"/>
                <a:stretch>
                  <a:fillRect b="-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64" name="IM 864"/>
          <p:cNvPicPr/>
          <p:nvPr/>
        </p:nvPicPr>
        <p:blipFill>
          <a:blip r:embed="rId2"/>
          <a:stretch>
            <a:fillRect/>
          </a:stretch>
        </p:blipFill>
        <p:spPr>
          <a:xfrm>
            <a:off x="3105785" y="3663950"/>
            <a:ext cx="1981835" cy="629920"/>
          </a:xfrm>
          <a:prstGeom prst="rect">
            <a:avLst/>
          </a:prstGeom>
        </p:spPr>
      </p:pic>
      <p:pic>
        <p:nvPicPr>
          <p:cNvPr id="866" name="IM 866"/>
          <p:cNvPicPr/>
          <p:nvPr/>
        </p:nvPicPr>
        <p:blipFill>
          <a:blip r:embed="rId3"/>
          <a:srcRect b="8339"/>
          <a:stretch>
            <a:fillRect/>
          </a:stretch>
        </p:blipFill>
        <p:spPr>
          <a:xfrm>
            <a:off x="5600700" y="3565525"/>
            <a:ext cx="3593465" cy="103505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313055"/>
            <a:ext cx="5125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七、平面向量的应用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67300" y="52133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57530" y="1833245"/>
                <a:ext cx="11076305" cy="47453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）余弦定理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cos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及其推论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32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cos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32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𝑐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𝑏𝑐</m:t>
                        </m:r>
                      </m:den>
                    </m:f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同理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cos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32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cos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𝑐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𝑎𝑐</m:t>
                        </m:r>
                      </m:den>
                    </m:f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32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32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32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𝑎𝑏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32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cos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𝐶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,</m:t>
                    </m:r>
                    <m:r>
                      <m:rPr>
                        <m:sty m:val="p"/>
                      </m:rPr>
                      <a:rPr lang="en-US" altLang="zh-CN" sz="32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cos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𝐶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𝑐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i="1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.</a:t>
                </a:r>
                <a:endParaRPr lang="en-US" altLang="zh-CN" sz="2800" i="1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）余弦定理的应用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已知三边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求各角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已知两边和它们的夹角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求第三边和其他两个角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530" y="1833245"/>
                <a:ext cx="11076305" cy="4745355"/>
              </a:xfrm>
              <a:prstGeom prst="rect">
                <a:avLst/>
              </a:prstGeom>
              <a:blipFill rotWithShape="1">
                <a:blip r:embed="rId1"/>
                <a:stretch>
                  <a:fillRect t="-1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377315" y="1362710"/>
            <a:ext cx="39198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余弦定理及其应用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320040" y="1957070"/>
                <a:ext cx="11544935" cy="348615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）正弦定理为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sin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𝐴</m:t>
                        </m:r>
                      </m:den>
                    </m:f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sin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𝐵</m:t>
                        </m:r>
                      </m:den>
                    </m:f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sin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𝐶</m:t>
                        </m:r>
                      </m:den>
                    </m:f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𝑅</m:t>
                    </m:r>
                  </m:oMath>
                </a14:m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R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△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ABC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外接圆的半径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）正弦定理的应用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①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已知两角和任一边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求另一角和其他两条边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②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已知两边和其中一边的对角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求另一边和其他两角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" y="1957070"/>
                <a:ext cx="11544935" cy="3486150"/>
              </a:xfrm>
              <a:prstGeom prst="rect">
                <a:avLst/>
              </a:prstGeom>
              <a:blipFill rotWithShape="1">
                <a:blip r:embed="rId1"/>
                <a:stretch>
                  <a:fillRect r="-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306195" y="979170"/>
            <a:ext cx="42195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正弦定理及其应用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060450" y="351155"/>
            <a:ext cx="427990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正弦定理常见变形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78765" y="1005205"/>
                <a:ext cx="11586210" cy="55225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𝑅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𝑅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𝑅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𝐶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R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△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ABC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外接圆的半径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32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32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32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32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32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𝐶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R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△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ABC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外接圆的半径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三角形的边长之比等于对应角的正弦比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: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: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: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: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𝐶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.</m:t>
                    </m:r>
                  </m:oMath>
                </a14:m>
                <a:endParaRPr lang="en-US" altLang="zh-CN" sz="2800" i="1">
                  <a:latin typeface="Cambria Math" panose="02040503050406030204" charset="0"/>
                  <a:ea typeface="MS Mincho" charset="0"/>
                  <a:cs typeface="Cambria Math" panose="02040503050406030204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sin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𝐴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sin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𝐵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sin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𝐶</m:t>
                        </m:r>
                      </m:den>
                    </m:f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sin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𝐴</m:t>
                        </m:r>
                      </m:den>
                    </m:f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sin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𝐵</m:t>
                        </m:r>
                      </m:den>
                    </m:f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sin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en-US" altLang="zh-CN" sz="32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32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32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(5)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𝐶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𝐶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765" y="1005205"/>
                <a:ext cx="11586210" cy="55225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02055" y="541020"/>
            <a:ext cx="369189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三角形面积公式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0040" y="3530600"/>
            <a:ext cx="11544935" cy="2568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）在三角形中大边对大角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反之亦然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（3）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任意两边之和大于第三边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任意两边之差小于第三边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02055" y="2689225"/>
            <a:ext cx="40709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三角形中常用结论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3505" y="1330325"/>
            <a:ext cx="6002655" cy="9074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1776" t="11111"/>
          <a:stretch>
            <a:fillRect/>
          </a:stretch>
        </p:blipFill>
        <p:spPr>
          <a:xfrm>
            <a:off x="1880235" y="3554730"/>
            <a:ext cx="5203825" cy="9061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265" y="1156335"/>
            <a:ext cx="8105775" cy="452437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320040" y="883920"/>
                <a:ext cx="11544935" cy="57448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）在含有边角关系的等式中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利用正弦定理的变形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𝑅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𝑅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𝑅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𝐶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可直接将等式两边的边化为角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也能利用余弦定理的变形如</a:t>
                </a:r>
                <a14:m>
                  <m:oMath xmlns:m="http://schemas.openxmlformats.org/officeDocument/2006/math"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𝑐𝑜𝑠𝐴</m:t>
                    </m:r>
                    <m:r>
                      <a:rPr lang="en-US" altLang="zh-CN" sz="32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𝑐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</m:t>
                        </m:r>
                        <m:r>
                          <a:rPr lang="en-US" altLang="zh-CN" sz="32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𝑏𝑐</m:t>
                        </m:r>
                      </m:den>
                    </m:f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将角化为边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在三角形中利用三角变换求三角式的值时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要注意角的范围的限制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还有隐含条件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𝐶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𝜋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使用这个隐含条件可以减少未知数的个数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）与三角形面积有关问题的方法技巧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技巧一：与三角形面积有关问题的解题策略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利用正弦、余弦定理解三角形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求出三角形的相关边、角之后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直接求三角形的面积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把面积作为已知条件之一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与正弦、余弦定理结合求出三角形的其他量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" y="883920"/>
                <a:ext cx="11544935" cy="5744845"/>
              </a:xfrm>
              <a:prstGeom prst="rect">
                <a:avLst/>
              </a:prstGeom>
              <a:blipFill rotWithShape="1">
                <a:blip r:embed="rId1"/>
                <a:stretch>
                  <a:fillRect b="-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191895" y="249555"/>
            <a:ext cx="265430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方法技巧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67665" y="1292225"/>
            <a:ext cx="11441430" cy="4256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技巧二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三角形面积的最值或范围问题一般有两种思路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转化为边的关系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借助均值定理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转化为角的关系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利用角的范围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借助三角函数的单调性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）对于在三角形中求解有关三角函数的图像和性质的题目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时刻不要忘记对角的范围的限制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特别是求三角函数值的范围或最值时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先要把自变量的取值范围求出来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再利用三角函数的单调性确定函数值的范围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290" y="2744470"/>
            <a:ext cx="10884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七、复数</a:t>
            </a:r>
            <a:endParaRPr lang="zh-CN" altLang="en-US" sz="7200" b="1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428625"/>
            <a:ext cx="60013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一、复数的有关概念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43170" y="55943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91515" y="1385570"/>
                <a:ext cx="10518140" cy="50526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）复数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i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）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叫做复数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的实部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叫做复数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的虚部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i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为虚数单位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其中虚数单位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i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i</m:t>
                    </m:r>
                    <m:r>
                      <a:rPr lang="en-US" altLang="zh-CN" sz="2800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=−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i</m:t>
                    </m:r>
                    <m:r>
                      <a:rPr lang="en-US" altLang="zh-CN" sz="2800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4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）分类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515" y="1385570"/>
                <a:ext cx="10518140" cy="50526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870" y="4001135"/>
            <a:ext cx="8393430" cy="24752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07060" y="1814830"/>
                <a:ext cx="10978515" cy="32283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）复数相等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𝑏𝑖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𝑑𝑖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𝑑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𝑑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）共轭复数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a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bi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与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di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共轭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⇔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a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b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=−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d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a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b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c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d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b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𝐑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）模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向量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𝑂𝑍</m:t>
                        </m:r>
                      </m:e>
                    </m:acc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的模叫做复数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𝑏𝑖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的模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记作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𝑏𝑖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|=|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𝑏𝑖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|=</m:t>
                    </m:r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𝑎</m:t>
                        </m:r>
                        <m:r>
                          <a:rPr lang="en-US" altLang="zh-CN" sz="28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𝑏</m:t>
                        </m:r>
                        <m:r>
                          <a:rPr lang="en-US" altLang="zh-CN" sz="2800" i="1" baseline="300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2</m:t>
                        </m:r>
                      </m:e>
                    </m:rad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60" y="1814830"/>
                <a:ext cx="10978515" cy="3228340"/>
              </a:xfrm>
              <a:prstGeom prst="rect">
                <a:avLst/>
              </a:prstGeom>
              <a:blipFill rotWithShape="1">
                <a:blip r:embed="rId1"/>
                <a:stretch>
                  <a:fillRect r="-64" b="-16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988060" y="753110"/>
            <a:ext cx="5069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二、复数的几何意义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91820" y="2093595"/>
                <a:ext cx="11008995" cy="31318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复数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𝑏𝑖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与复平面内的点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𝑍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及平面向量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en-US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𝑂𝑍</m:t>
                        </m:r>
                      </m:e>
                    </m:acc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是一一对应关系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复数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在复平面内对应的点的坐标就是向量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𝑂𝑍</m:t>
                        </m:r>
                      </m:e>
                    </m:acc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的坐标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对于复数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𝑏𝑖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其在复平面内对应的点的坐标是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复数的模即为其对应向量的模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820" y="2093595"/>
                <a:ext cx="11008995" cy="31318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5112385" y="94932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838835" y="532130"/>
            <a:ext cx="38265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三、复数的运算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58590" y="71818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807845"/>
            <a:ext cx="1100137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365" y="1401445"/>
            <a:ext cx="9686925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45" y="3441700"/>
            <a:ext cx="11654155" cy="21837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14960" y="1336040"/>
                <a:ext cx="11562715" cy="42125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复数加法的运算定律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复数的加法满足交换律、结合律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即对任何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𝑪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,(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复数乘法的运算定律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对于任意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𝑪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,有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,(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),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)=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𝑧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960" y="1336040"/>
                <a:ext cx="11562715" cy="4212590"/>
              </a:xfrm>
              <a:prstGeom prst="rect">
                <a:avLst/>
              </a:prstGeom>
              <a:blipFill rotWithShape="1">
                <a:blip r:embed="rId1"/>
                <a:stretch>
                  <a:fillRect b="-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585470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290" y="2744470"/>
            <a:ext cx="10884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六、平面向量及其</a:t>
            </a:r>
            <a:r>
              <a:rPr lang="zh-CN" altLang="en-US" sz="7200" b="1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应用</a:t>
            </a:r>
            <a:endParaRPr lang="zh-CN" altLang="en-US" sz="7200" b="1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368935"/>
            <a:ext cx="493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一、向量的有关概念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89525" y="56642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853440" y="1913890"/>
                <a:ext cx="6269990" cy="744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长度为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0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的向量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zh-CN" altLang="en-US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记作</m:t>
                    </m:r>
                    <m:acc>
                      <m:accPr>
                        <m:chr m:val="⃗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853440" y="1913890"/>
                <a:ext cx="6269990" cy="744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424940" y="1365885"/>
            <a:ext cx="275272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零向量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506220" y="3533775"/>
            <a:ext cx="429006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长度等于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个单位的向量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432560" y="2854325"/>
            <a:ext cx="275272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单位向量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4940" y="4557395"/>
            <a:ext cx="275272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平行向量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784860" y="5105400"/>
                <a:ext cx="10810240" cy="14732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方向相同或相反的非零向量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又叫共线向量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规定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 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0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 </m:t>
                        </m:r>
                      </m:e>
                    </m:acc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与任意向量平行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5105400"/>
                <a:ext cx="10810240" cy="147320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5370" y="481965"/>
            <a:ext cx="50673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二、向量的线性运算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12715" y="6457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155" y="1978025"/>
            <a:ext cx="11513820" cy="36944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52"/>
          <a:stretch>
            <a:fillRect/>
          </a:stretch>
        </p:blipFill>
        <p:spPr>
          <a:xfrm>
            <a:off x="257810" y="1813560"/>
            <a:ext cx="11620500" cy="4012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75900" y="873760"/>
            <a:ext cx="1489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（续表）</a:t>
            </a:r>
            <a:endParaRPr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" y="1272540"/>
            <a:ext cx="11607165" cy="5854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4295" y="564515"/>
            <a:ext cx="55994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三、平面向量基本定理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85510" y="7353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8835" y="2035175"/>
                <a:ext cx="10514965" cy="41167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）如果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是同一平面内的两个不共线向量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那么对于这一平面内的任意向量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有且只有一对实数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使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不共线的向量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𝒆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叫做表示这一平面内所有向量的一组基底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）已知三点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A,B,C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共线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是平面内任一点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若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en-US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𝑂𝐴</m:t>
                        </m:r>
                      </m:e>
                    </m:acc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acc>
                      <m:accPr>
                        <m:chr m:val="⃗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𝑂𝐵</m:t>
                        </m:r>
                      </m:e>
                    </m:acc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acc>
                      <m:accPr>
                        <m:chr m:val="⃗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𝑂𝐶</m:t>
                        </m:r>
                      </m:e>
                    </m:acc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835" y="2035175"/>
                <a:ext cx="10514965" cy="41167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3155" y="339725"/>
            <a:ext cx="48545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四、向量共线、垂直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01285" y="4737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337945" y="1355725"/>
            <a:ext cx="41897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平面向量共线定理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7945" y="3536950"/>
            <a:ext cx="531241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平面向量共线的坐标表示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37945" y="5170170"/>
            <a:ext cx="535876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平面向量垂直的充要条件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690880" y="1983740"/>
                <a:ext cx="10828020" cy="14732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与非零向量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共线的充要条件是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有且只有一个实数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𝜆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使得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𝜆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880" y="1983740"/>
                <a:ext cx="10828020" cy="14732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690880" y="4154170"/>
                <a:ext cx="11076305" cy="7747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),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≠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共线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880" y="4154170"/>
                <a:ext cx="11076305" cy="7747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690880" y="5793105"/>
                <a:ext cx="10890885" cy="6832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丄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的充要条件是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•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</m:oMath>
                </a14:m>
                <a:endParaRPr lang="en-US" altLang="zh-CN" sz="2800" i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880" y="5793105"/>
                <a:ext cx="10890885" cy="683260"/>
              </a:xfrm>
              <a:prstGeom prst="rect">
                <a:avLst/>
              </a:prstGeom>
              <a:blipFill rotWithShape="1">
                <a:blip r:embed="rId3"/>
                <a:stretch>
                  <a:fillRect b="-13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428625"/>
            <a:ext cx="8040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五、平面向量的坐标表示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29020" y="6184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73075" y="2236470"/>
                <a:ext cx="10881995" cy="23856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）若向量的起点是坐标原点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则终点坐标即为向量的坐标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）设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𝐴𝐵</m:t>
                        </m:r>
                      </m:e>
                    </m:acc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),|</m:t>
                    </m:r>
                    <m:acc>
                      <m:accPr>
                        <m:chr m:val="⃗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𝐴𝐵</m:t>
                        </m:r>
                      </m:e>
                    </m:acc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|=</m:t>
                    </m:r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800" i="1" baseline="-25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800" i="1" baseline="-25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sz="28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+(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𝑦</m:t>
                        </m:r>
                        <m:r>
                          <a:rPr lang="en-US" altLang="zh-CN" sz="2800" i="1" baseline="-25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𝑦</m:t>
                        </m:r>
                        <m:r>
                          <a:rPr lang="en-US" altLang="zh-CN" sz="2800" i="1" baseline="-25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sz="2800" i="1" baseline="30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e>
                    </m:rad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</m:oMath>
                </a14:m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75" y="2236470"/>
                <a:ext cx="10881995" cy="2385695"/>
              </a:xfrm>
              <a:prstGeom prst="rect">
                <a:avLst/>
              </a:prstGeom>
              <a:blipFill rotWithShape="1">
                <a:blip r:embed="rId1"/>
                <a:stretch>
                  <a:fillRect b="-20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060450" y="1482725"/>
            <a:ext cx="674814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向量及向量的模的坐标表示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0450" y="4827905"/>
            <a:ext cx="471360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平面向量的坐标运算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73075" y="5377180"/>
                <a:ext cx="10890885" cy="1383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just" defTabSz="91440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),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),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𝜆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𝜆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𝜆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75" y="5377180"/>
                <a:ext cx="10890885" cy="1383665"/>
              </a:xfrm>
              <a:prstGeom prst="rect">
                <a:avLst/>
              </a:prstGeom>
              <a:blipFill rotWithShape="1">
                <a:blip r:embed="rId2"/>
                <a:stretch>
                  <a:fillRect b="-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37.45,&quot;left&quot;:67.2,&quot;top&quot;:107.55,&quot;width&quot;:493.7}"/>
</p:tagLst>
</file>

<file path=ppt/tags/tag2.xml><?xml version="1.0" encoding="utf-8"?>
<p:tagLst xmlns:p="http://schemas.openxmlformats.org/presentationml/2006/main">
  <p:tag name="KSO_WM_DIAGRAM_VIRTUALLY_FRAME" val="{&quot;height&quot;:237.45,&quot;left&quot;:67.2,&quot;top&quot;:107.55,&quot;width&quot;:493.7}"/>
</p:tagLst>
</file>

<file path=ppt/tags/tag3.xml><?xml version="1.0" encoding="utf-8"?>
<p:tagLst xmlns:p="http://schemas.openxmlformats.org/presentationml/2006/main">
  <p:tag name="KSO_WM_DIAGRAM_VIRTUALLY_FRAME" val="{&quot;height&quot;:237.45,&quot;left&quot;:67.2,&quot;top&quot;:107.55,&quot;width&quot;:493.7}"/>
</p:tagLst>
</file>

<file path=ppt/tags/tag4.xml><?xml version="1.0" encoding="utf-8"?>
<p:tagLst xmlns:p="http://schemas.openxmlformats.org/presentationml/2006/main">
  <p:tag name="KSO_WM_DIAGRAM_VIRTUALLY_FRAME" val="{&quot;height&quot;:237.45,&quot;left&quot;:67.2,&quot;top&quot;:107.55,&quot;width&quot;:493.7}"/>
</p:tagLst>
</file>

<file path=ppt/tags/tag5.xml><?xml version="1.0" encoding="utf-8"?>
<p:tagLst xmlns:p="http://schemas.openxmlformats.org/presentationml/2006/main">
  <p:tag name="KSO_WM_DIAGRAM_VIRTUALLY_FRAME" val="{&quot;height&quot;:237.45,&quot;left&quot;:67.2,&quot;top&quot;:107.55,&quot;width&quot;:493.7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3311</Words>
  <Application>WPS 演示</Application>
  <PresentationFormat>宽屏</PresentationFormat>
  <Paragraphs>153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Cambria Math</vt:lpstr>
      <vt:lpstr>MS Mincho</vt:lpstr>
      <vt:lpstr>Segoe Print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Freshhh®</cp:lastModifiedBy>
  <cp:revision>42</cp:revision>
  <dcterms:created xsi:type="dcterms:W3CDTF">2025-09-16T14:25:00Z</dcterms:created>
  <dcterms:modified xsi:type="dcterms:W3CDTF">2025-09-24T07:13:06Z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ICV">
    <vt:lpwstr>E6FD5F48B9D44FCAA2E3914EE0BEB82B_13</vt:lpwstr>
  </property>
</Properties>
</file>