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7" r:id="rId13"/>
    <p:sldId id="268" r:id="rId14"/>
    <p:sldId id="271" r:id="rId15"/>
    <p:sldId id="272" r:id="rId16"/>
    <p:sldId id="273" r:id="rId17"/>
    <p:sldId id="274" r:id="rId18"/>
    <p:sldId id="275" r:id="rId19"/>
    <p:sldId id="276" r:id="rId20"/>
    <p:sldId id="277" r:id="rId21"/>
    <p:sldId id="278" r:id="rId22"/>
    <p:sldId id="279" r:id="rId23"/>
    <p:sldId id="281" r:id="rId24"/>
    <p:sldId id="283" r:id="rId25"/>
    <p:sldId id="284" r:id="rId26"/>
    <p:sldId id="285" r:id="rId27"/>
    <p:sldId id="287" r:id="rId28"/>
    <p:sldId id="288" r:id="rId29"/>
    <p:sldId id="289" r:id="rId30"/>
    <p:sldId id="290" r:id="rId31"/>
    <p:sldId id="291"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9" userDrawn="1">
          <p15:clr>
            <a:srgbClr val="A4A3A4"/>
          </p15:clr>
        </p15:guide>
        <p15:guide id="2" pos="3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79"/>
        <p:guide pos="383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8.wmf"/><Relationship Id="rId2" Type="http://schemas.openxmlformats.org/officeDocument/2006/relationships/oleObject" Target="../embeddings/oleObject1.bin"/><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8.wmf"/><Relationship Id="rId6" Type="http://schemas.openxmlformats.org/officeDocument/2006/relationships/oleObject" Target="../embeddings/oleObject2.bin"/><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3" Type="http://schemas.openxmlformats.org/officeDocument/2006/relationships/notesSlide" Target="../notesSlides/notesSlide11.xml"/><Relationship Id="rId12" Type="http://schemas.openxmlformats.org/officeDocument/2006/relationships/vmlDrawing" Target="../drawings/vmlDrawing2.vml"/><Relationship Id="rId11" Type="http://schemas.openxmlformats.org/officeDocument/2006/relationships/slideLayout" Target="../slideLayouts/slideLayout7.xml"/><Relationship Id="rId10" Type="http://schemas.openxmlformats.org/officeDocument/2006/relationships/tags" Target="../tags/tag70.xml"/><Relationship Id="rId1" Type="http://schemas.openxmlformats.org/officeDocument/2006/relationships/tags" Target="../tags/tag63.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vmlDrawing" Target="../drawings/vmlDrawing3.vml"/><Relationship Id="rId3" Type="http://schemas.openxmlformats.org/officeDocument/2006/relationships/slideLayout" Target="../slideLayouts/slideLayout7.xml"/><Relationship Id="rId2" Type="http://schemas.openxmlformats.org/officeDocument/2006/relationships/image" Target="../media/image8.wmf"/><Relationship Id="rId1"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image" Target="../media/image8.wmf"/><Relationship Id="rId6" Type="http://schemas.openxmlformats.org/officeDocument/2006/relationships/oleObject" Target="../embeddings/oleObject4.bin"/><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3" Type="http://schemas.openxmlformats.org/officeDocument/2006/relationships/notesSlide" Target="../notesSlides/notesSlide13.xml"/><Relationship Id="rId12" Type="http://schemas.openxmlformats.org/officeDocument/2006/relationships/vmlDrawing" Target="../drawings/vmlDrawing4.vml"/><Relationship Id="rId11" Type="http://schemas.openxmlformats.org/officeDocument/2006/relationships/slideLayout" Target="../slideLayouts/slideLayout7.xml"/><Relationship Id="rId10" Type="http://schemas.openxmlformats.org/officeDocument/2006/relationships/tags" Target="../tags/tag78.xml"/><Relationship Id="rId1" Type="http://schemas.openxmlformats.org/officeDocument/2006/relationships/tags" Target="../tags/tag71.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7.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7.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10.png"/><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7.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image" Target="../media/image18.png"/><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image" Target="../media/image17.png"/><Relationship Id="rId3" Type="http://schemas.openxmlformats.org/officeDocument/2006/relationships/tags" Target="../tags/tag111.xml"/><Relationship Id="rId2" Type="http://schemas.openxmlformats.org/officeDocument/2006/relationships/tags" Target="../tags/tag110.xml"/><Relationship Id="rId17" Type="http://schemas.openxmlformats.org/officeDocument/2006/relationships/notesSlide" Target="../notesSlides/notesSlide24.xml"/><Relationship Id="rId16" Type="http://schemas.openxmlformats.org/officeDocument/2006/relationships/slideLayout" Target="../slideLayouts/slideLayout7.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image" Target="../media/image19.png"/><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9.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7.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数学</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0915" y="399415"/>
            <a:ext cx="512572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三、线线角、线面角</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090160" y="5969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5" name="文本框 4"/>
              <p:cNvSpPr txBox="1"/>
              <p:nvPr/>
            </p:nvSpPr>
            <p:spPr>
              <a:xfrm>
                <a:off x="455930" y="2284730"/>
                <a:ext cx="11280140" cy="2018665"/>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已知两条异面直线</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过空间任一点</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𝑂</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分别作直线</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微软雅黑" panose="020B0503020204020204"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sym typeface="+mn-ea"/>
                      </a:rPr>
                      <m:t>∕∕</m:t>
                    </m:r>
                    <m:r>
                      <a:rPr lang="en-US" altLang="zh-CN" sz="2800" i="1">
                        <a:latin typeface="Cambria Math" panose="02040503050406030204" charset="0"/>
                        <a:ea typeface="宋体" panose="02010600030101010101" pitchFamily="2" charset="-122"/>
                        <a:cs typeface="Cambria Math" panose="02040503050406030204" charset="0"/>
                        <a:sym typeface="+mn-ea"/>
                      </a:rPr>
                      <m:t>𝑎</m:t>
                    </m:r>
                    <m:r>
                      <a:rPr lang="en-US" altLang="zh-CN" sz="2800" i="1">
                        <a:latin typeface="Cambria Math" panose="02040503050406030204" charset="0"/>
                        <a:ea typeface="宋体" panose="02010600030101010101" pitchFamily="2" charset="-122"/>
                        <a:cs typeface="Cambria Math" panose="02040503050406030204" charset="0"/>
                        <a:sym typeface="+mn-ea"/>
                      </a:rPr>
                      <m:t>,</m:t>
                    </m:r>
                    <m:r>
                      <a:rPr lang="en-US" altLang="zh-CN" sz="2800" i="1">
                        <a:latin typeface="Cambria Math" panose="02040503050406030204" charset="0"/>
                        <a:ea typeface="宋体" panose="02010600030101010101" pitchFamily="2" charset="-122"/>
                        <a:cs typeface="Cambria Math" panose="02040503050406030204" charset="0"/>
                        <a:sym typeface="+mn-ea"/>
                      </a:rPr>
                      <m:t>𝑏</m:t>
                    </m:r>
                    <m:r>
                      <a:rPr lang="en-US" altLang="zh-CN" sz="2800" i="1">
                        <a:latin typeface="Cambria Math" panose="02040503050406030204" charset="0"/>
                        <a:ea typeface="微软雅黑" panose="020B0503020204020204" charset="-122"/>
                        <a:cs typeface="Cambria Math" panose="02040503050406030204" charset="0"/>
                        <a:sym typeface="+mn-ea"/>
                      </a:rPr>
                      <m:t>′∕∕</m:t>
                    </m:r>
                    <m:r>
                      <a:rPr lang="en-US" altLang="zh-CN" sz="2800" i="1">
                        <a:latin typeface="Cambria Math" panose="02040503050406030204" charset="0"/>
                        <a:ea typeface="微软雅黑" panose="020B0503020204020204" charset="-122"/>
                        <a:cs typeface="Cambria Math" panose="02040503050406030204" charset="0"/>
                        <a:sym typeface="+mn-ea"/>
                      </a:rPr>
                      <m:t>𝑏</m:t>
                    </m:r>
                    <m:r>
                      <a:rPr lang="en-US" altLang="zh-CN" sz="2800" i="1">
                        <a:latin typeface="Cambria Math" panose="02040503050406030204" charset="0"/>
                        <a:ea typeface="微软雅黑" panose="020B0503020204020204" charset="-122"/>
                        <a:cs typeface="Cambria Math" panose="02040503050406030204" charset="0"/>
                        <a:sym typeface="+mn-ea"/>
                      </a:rPr>
                      <m:t>,</m:t>
                    </m:r>
                  </m:oMath>
                </a14:m>
                <a:endParaRPr lang="en-US" altLang="zh-CN" sz="2800">
                  <a:latin typeface="Cambria Math" panose="02040503050406030204" charset="0"/>
                  <a:ea typeface="微软雅黑" panose="020B0503020204020204" charset="-122"/>
                  <a:cs typeface="Cambria Math" panose="02040503050406030204" charset="0"/>
                  <a:sym typeface="+mn-ea"/>
                </a:endParaRPr>
              </a:p>
              <a:p>
                <a:pPr marL="0" indent="0" algn="just" defTabSz="266700">
                  <a:lnSpc>
                    <a:spcPct val="150000"/>
                  </a:lnSpc>
                  <a:spcBef>
                    <a:spcPct val="0"/>
                  </a:spcBef>
                  <a:spcAft>
                    <a:spcPct val="0"/>
                  </a:spcAft>
                </a:pPr>
                <a:r>
                  <a:rPr lang="zh-CN" altLang="en-US" sz="2800">
                    <a:latin typeface="宋体" panose="02010600030101010101" pitchFamily="2" charset="-122"/>
                    <a:ea typeface="宋体" panose="02010600030101010101" pitchFamily="2" charset="-122"/>
                    <a:cs typeface="宋体" panose="02010600030101010101" pitchFamily="2" charset="-122"/>
                  </a:rPr>
                  <a:t>我们把直线</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微软雅黑" panose="020B0503020204020204"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微软雅黑" panose="020B0503020204020204" charset="-122"/>
                        <a:cs typeface="Cambria Math" panose="02040503050406030204" charset="0"/>
                      </a:rPr>
                      <m:t>′</m:t>
                    </m:r>
                    <m:r>
                      <a:rPr lang="en-US" altLang="zh-CN" sz="2800" i="1">
                        <a:latin typeface="Cambria Math" panose="02040503050406030204" charset="0"/>
                        <a:ea typeface="微软雅黑" panose="020B0503020204020204"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所成的角称为异面直线</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所成的角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锐角或直角</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5" name="文本框 4"/>
              <p:cNvSpPr txBox="1">
                <a:spLocks noRot="1" noChangeAspect="1" noMove="1" noResize="1" noEditPoints="1" noAdjustHandles="1" noChangeArrowheads="1" noChangeShapeType="1" noTextEdit="1"/>
              </p:cNvSpPr>
              <p:nvPr/>
            </p:nvSpPr>
            <p:spPr>
              <a:xfrm>
                <a:off x="455930" y="2284730"/>
                <a:ext cx="11280140" cy="2018665"/>
              </a:xfrm>
              <a:prstGeom prst="rect">
                <a:avLst/>
              </a:prstGeom>
              <a:blipFill rotWithShape="1">
                <a:blip r:embed="rId1"/>
                <a:stretch>
                  <a:fillRect/>
                </a:stretch>
              </a:blipFill>
            </p:spPr>
            <p:txBody>
              <a:bodyPr/>
              <a:lstStyle/>
              <a:p>
                <a:r>
                  <a:rPr lang="zh-CN" altLang="en-US">
                    <a:noFill/>
                  </a:rPr>
                  <a:t> </a:t>
                </a:r>
              </a:p>
            </p:txBody>
          </p:sp>
        </mc:Fallback>
      </mc:AlternateContent>
      <p:graphicFrame>
        <p:nvGraphicFramePr>
          <p:cNvPr id="3" name="对象 2">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6" name="" r:id="rId2" imgW="114300" imgH="215900" progId="Equation.KSEE3">
                  <p:embed/>
                </p:oleObj>
              </mc:Choice>
              <mc:Fallback>
                <p:oleObj name="" r:id="rId2" imgW="114300" imgH="215900" progId="Equation.KSEE3">
                  <p:embed/>
                  <p:pic>
                    <p:nvPicPr>
                      <p:cNvPr id="0" name="图片 1025"/>
                      <p:cNvPicPr/>
                      <p:nvPr/>
                    </p:nvPicPr>
                    <p:blipFill>
                      <a:blip r:embed="rId3"/>
                      <a:stretch>
                        <a:fillRect/>
                      </a:stretch>
                    </p:blipFill>
                    <p:spPr>
                      <a:xfrm>
                        <a:off x="6038850" y="3321050"/>
                        <a:ext cx="114300" cy="215900"/>
                      </a:xfrm>
                      <a:prstGeom prst="rect">
                        <a:avLst/>
                      </a:prstGeom>
                    </p:spPr>
                  </p:pic>
                </p:oleObj>
              </mc:Fallback>
            </mc:AlternateContent>
          </a:graphicData>
        </a:graphic>
      </p:graphicFrame>
      <p:sp>
        <p:nvSpPr>
          <p:cNvPr id="4" name="文本框 3"/>
          <p:cNvSpPr txBox="1"/>
          <p:nvPr/>
        </p:nvSpPr>
        <p:spPr>
          <a:xfrm>
            <a:off x="1263015" y="1579880"/>
            <a:ext cx="40919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异面直线所成的角</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1263015" y="4460240"/>
            <a:ext cx="431546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斜线与平面所成的角</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455930" y="5172075"/>
            <a:ext cx="11280140" cy="144526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平面的一条斜线和它在平面上的射影所成的角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叫做这条直线和这个平面所成的角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锐角</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0915" y="399415"/>
            <a:ext cx="658495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四、直线与平面平行的判定</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586855" y="5969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custDataLst>
              <p:tags r:id="rId4"/>
            </p:custDataLst>
          </p:nvPr>
        </p:nvSpPr>
        <p:spPr>
          <a:xfrm>
            <a:off x="455930" y="2284730"/>
            <a:ext cx="11280140" cy="1386205"/>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如果平面外一条直线与此平面内的一条直线平行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那么该直线与此平面平行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对象 2">
            <a:hlinkClick r:id="" action="ppaction://ole?verb="/>
          </p:cNvPr>
          <p:cNvGraphicFramePr>
            <a:graphicFrameLocks noChangeAspect="1"/>
          </p:cNvGraphicFramePr>
          <p:nvPr>
            <p:custDataLst>
              <p:tags r:id="rId5"/>
            </p:custDataLst>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6" name="" r:id="rId6" imgW="114300" imgH="215900" progId="Equation.KSEE3">
                  <p:embed/>
                </p:oleObj>
              </mc:Choice>
              <mc:Fallback>
                <p:oleObj name="" r:id="rId6" imgW="114300" imgH="215900" progId="Equation.KSEE3">
                  <p:embed/>
                  <p:pic>
                    <p:nvPicPr>
                      <p:cNvPr id="0" name="图片 1025"/>
                      <p:cNvPicPr/>
                      <p:nvPr/>
                    </p:nvPicPr>
                    <p:blipFill>
                      <a:blip r:embed="rId7"/>
                      <a:stretch>
                        <a:fillRect/>
                      </a:stretch>
                    </p:blipFill>
                    <p:spPr>
                      <a:xfrm>
                        <a:off x="6038850" y="3321050"/>
                        <a:ext cx="114300" cy="215900"/>
                      </a:xfrm>
                      <a:prstGeom prst="rect">
                        <a:avLst/>
                      </a:prstGeom>
                    </p:spPr>
                  </p:pic>
                </p:oleObj>
              </mc:Fallback>
            </mc:AlternateContent>
          </a:graphicData>
        </a:graphic>
      </p:graphicFrame>
      <p:sp>
        <p:nvSpPr>
          <p:cNvPr id="4" name="文本框 3"/>
          <p:cNvSpPr txBox="1"/>
          <p:nvPr>
            <p:custDataLst>
              <p:tags r:id="rId8"/>
            </p:custDataLst>
          </p:nvPr>
        </p:nvSpPr>
        <p:spPr>
          <a:xfrm>
            <a:off x="1263015" y="1579880"/>
            <a:ext cx="562038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直线与平面平行的判定定理</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custDataLst>
              <p:tags r:id="rId9"/>
            </p:custDataLst>
          </p:nvPr>
        </p:nvSpPr>
        <p:spPr>
          <a:xfrm>
            <a:off x="1263015" y="4038600"/>
            <a:ext cx="5920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直线与平面平行的性质定理</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7" name="文本框 6"/>
          <p:cNvSpPr txBox="1"/>
          <p:nvPr>
            <p:custDataLst>
              <p:tags r:id="rId10"/>
            </p:custDataLst>
          </p:nvPr>
        </p:nvSpPr>
        <p:spPr>
          <a:xfrm>
            <a:off x="455930" y="4849495"/>
            <a:ext cx="11280140" cy="144526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一条直线与一个平面平行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如果过该直线的平面与此平面相交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那么该直线与交线平行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aphicFrame>
        <p:nvGraphicFramePr>
          <p:cNvPr id="3" name="对象 2">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6" name="" r:id="rId1" imgW="114300" imgH="215900" progId="Equation.KSEE3">
                  <p:embed/>
                </p:oleObj>
              </mc:Choice>
              <mc:Fallback>
                <p:oleObj name="" r:id="rId1" imgW="114300" imgH="215900" progId="Equation.KSEE3">
                  <p:embed/>
                  <p:pic>
                    <p:nvPicPr>
                      <p:cNvPr id="0" name="图片 1025"/>
                      <p:cNvPicPr/>
                      <p:nvPr/>
                    </p:nvPicPr>
                    <p:blipFill>
                      <a:blip r:embed="rId2"/>
                      <a:stretch>
                        <a:fillRect/>
                      </a:stretch>
                    </p:blipFill>
                    <p:spPr>
                      <a:xfrm>
                        <a:off x="6038850" y="3321050"/>
                        <a:ext cx="114300" cy="215900"/>
                      </a:xfrm>
                      <a:prstGeom prst="rect">
                        <a:avLst/>
                      </a:prstGeom>
                    </p:spPr>
                  </p:pic>
                </p:oleObj>
              </mc:Fallback>
            </mc:AlternateContent>
          </a:graphicData>
        </a:graphic>
      </p:graphicFrame>
      <p:sp>
        <p:nvSpPr>
          <p:cNvPr id="4" name="文本框 3"/>
          <p:cNvSpPr txBox="1"/>
          <p:nvPr/>
        </p:nvSpPr>
        <p:spPr>
          <a:xfrm>
            <a:off x="1263015" y="827405"/>
            <a:ext cx="50368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找平行直线的常用方法</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455930" y="2007870"/>
            <a:ext cx="11280140" cy="321437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空间直线平行关系的传递性法</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三角形中位线法</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平行四边形法</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线段成比例法</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线面平行的性质定理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0915" y="399415"/>
            <a:ext cx="8982075"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五、平面与平面平行的判定定理与性质</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9126855" y="5969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custDataLst>
              <p:tags r:id="rId4"/>
            </p:custDataLst>
          </p:nvPr>
        </p:nvSpPr>
        <p:spPr>
          <a:xfrm>
            <a:off x="455930" y="2284730"/>
            <a:ext cx="11280140" cy="147320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如果一个平面内的两条相交直线与另一个平面平行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那么这两个平面平行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对象 2">
            <a:hlinkClick r:id="" action="ppaction://ole?verb="/>
          </p:cNvPr>
          <p:cNvGraphicFramePr>
            <a:graphicFrameLocks noChangeAspect="1"/>
          </p:cNvGraphicFramePr>
          <p:nvPr>
            <p:custDataLst>
              <p:tags r:id="rId5"/>
            </p:custDataLst>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6" name="" r:id="rId6" imgW="114300" imgH="215900" progId="Equation.KSEE3">
                  <p:embed/>
                </p:oleObj>
              </mc:Choice>
              <mc:Fallback>
                <p:oleObj name="" r:id="rId6" imgW="114300" imgH="215900" progId="Equation.KSEE3">
                  <p:embed/>
                  <p:pic>
                    <p:nvPicPr>
                      <p:cNvPr id="0" name="图片 1025"/>
                      <p:cNvPicPr/>
                      <p:nvPr/>
                    </p:nvPicPr>
                    <p:blipFill>
                      <a:blip r:embed="rId7"/>
                      <a:stretch>
                        <a:fillRect/>
                      </a:stretch>
                    </p:blipFill>
                    <p:spPr>
                      <a:xfrm>
                        <a:off x="6038850" y="3321050"/>
                        <a:ext cx="114300" cy="215900"/>
                      </a:xfrm>
                      <a:prstGeom prst="rect">
                        <a:avLst/>
                      </a:prstGeom>
                    </p:spPr>
                  </p:pic>
                </p:oleObj>
              </mc:Fallback>
            </mc:AlternateContent>
          </a:graphicData>
        </a:graphic>
      </p:graphicFrame>
      <p:sp>
        <p:nvSpPr>
          <p:cNvPr id="4" name="文本框 3"/>
          <p:cNvSpPr txBox="1"/>
          <p:nvPr>
            <p:custDataLst>
              <p:tags r:id="rId8"/>
            </p:custDataLst>
          </p:nvPr>
        </p:nvSpPr>
        <p:spPr>
          <a:xfrm>
            <a:off x="1263015" y="1579245"/>
            <a:ext cx="587121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平面与平面平行的判定定理</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custDataLst>
              <p:tags r:id="rId9"/>
            </p:custDataLst>
          </p:nvPr>
        </p:nvSpPr>
        <p:spPr>
          <a:xfrm>
            <a:off x="1263015" y="4091305"/>
            <a:ext cx="555942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平面与平面平行的性质定理</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7" name="文本框 6"/>
          <p:cNvSpPr txBox="1"/>
          <p:nvPr>
            <p:custDataLst>
              <p:tags r:id="rId10"/>
            </p:custDataLst>
          </p:nvPr>
        </p:nvSpPr>
        <p:spPr>
          <a:xfrm>
            <a:off x="455930" y="4936490"/>
            <a:ext cx="11280140" cy="144526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两个平面平行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如果另一个平面与这两个平面相交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那么两条交线平行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0915" y="168910"/>
            <a:ext cx="8207375"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六、直线与平面垂直的判定与性质</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225155" y="39560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custDataLst>
              <p:tags r:id="rId1"/>
            </p:custDataLst>
          </p:nvPr>
        </p:nvSpPr>
        <p:spPr>
          <a:xfrm>
            <a:off x="970915" y="1005205"/>
            <a:ext cx="195326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定义</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270510" y="1682115"/>
            <a:ext cx="11465560" cy="71374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如果直线与平面内的任意一条直线都垂直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就说直线与平面互相垂直</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p:cNvSpPr txBox="1"/>
          <p:nvPr>
            <p:custDataLst>
              <p:tags r:id="rId2"/>
            </p:custDataLst>
          </p:nvPr>
        </p:nvSpPr>
        <p:spPr>
          <a:xfrm>
            <a:off x="970915" y="2802890"/>
            <a:ext cx="572897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直线与平面垂直的判定定理</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16" name="文本框 15"/>
          <p:cNvSpPr txBox="1"/>
          <p:nvPr/>
        </p:nvSpPr>
        <p:spPr>
          <a:xfrm>
            <a:off x="270510" y="3459480"/>
            <a:ext cx="11465560" cy="132334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如果一条直线与一个平面内的两条相交直线都垂直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那么该直线与此平面垂直</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custDataLst>
              <p:tags r:id="rId3"/>
            </p:custDataLst>
          </p:nvPr>
        </p:nvSpPr>
        <p:spPr>
          <a:xfrm>
            <a:off x="970915" y="5068570"/>
            <a:ext cx="572897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直线和平面垂直的性质定理</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18" name="文本框 17"/>
          <p:cNvSpPr txBox="1"/>
          <p:nvPr/>
        </p:nvSpPr>
        <p:spPr>
          <a:xfrm>
            <a:off x="490220" y="5726430"/>
            <a:ext cx="11465560" cy="80137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垂直于同一个平面的两条直线平行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grpSp>
        <p:nvGrpSpPr>
          <p:cNvPr id="19" name="组合 18"/>
          <p:cNvGrpSpPr/>
          <p:nvPr>
            <p:custDataLst>
              <p:tags r:id="rId4"/>
            </p:custDataLst>
          </p:nvPr>
        </p:nvGrpSpPr>
        <p:grpSpPr>
          <a:xfrm rot="10256978">
            <a:off x="10328700" y="4567564"/>
            <a:ext cx="4208793" cy="4122855"/>
            <a:chOff x="-444096" y="-90212"/>
            <a:chExt cx="4208793" cy="4122855"/>
          </a:xfrm>
        </p:grpSpPr>
        <p:sp>
          <p:nvSpPr>
            <p:cNvPr id="20" name="椭圆 19"/>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custDataLst>
                <p:tags r:id="rId5"/>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椭圆 3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2" name="椭圆 31"/>
            <p:cNvSpPr/>
            <p:nvPr>
              <p:custDataLst>
                <p:tags r:id="rId6"/>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4" name="椭圆 3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0915" y="168910"/>
            <a:ext cx="8207375"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七、平面与平面垂直的判定与性质</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225155" y="39560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custDataLst>
              <p:tags r:id="rId1"/>
            </p:custDataLst>
          </p:nvPr>
        </p:nvSpPr>
        <p:spPr>
          <a:xfrm>
            <a:off x="1292860" y="1072515"/>
            <a:ext cx="195326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定义</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363220" y="1675765"/>
            <a:ext cx="11465560" cy="136271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两个平面相交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如果它们所成的二面角是直二面角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就说这两个平面互相垂直</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p:cNvSpPr txBox="1"/>
          <p:nvPr>
            <p:custDataLst>
              <p:tags r:id="rId2"/>
            </p:custDataLst>
          </p:nvPr>
        </p:nvSpPr>
        <p:spPr>
          <a:xfrm>
            <a:off x="1292860" y="3200400"/>
            <a:ext cx="572897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平面与平面垂直的判定定理</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16" name="文本框 15"/>
          <p:cNvSpPr txBox="1"/>
          <p:nvPr/>
        </p:nvSpPr>
        <p:spPr>
          <a:xfrm>
            <a:off x="363220" y="3745865"/>
            <a:ext cx="11465560" cy="869315"/>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如果一个平面过另一个平面的垂线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那么这两个平面垂直</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custDataLst>
              <p:tags r:id="rId3"/>
            </p:custDataLst>
          </p:nvPr>
        </p:nvSpPr>
        <p:spPr>
          <a:xfrm>
            <a:off x="1292860" y="4867910"/>
            <a:ext cx="572897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平面与平面垂直的性质定理</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18" name="文本框 17"/>
          <p:cNvSpPr txBox="1"/>
          <p:nvPr/>
        </p:nvSpPr>
        <p:spPr>
          <a:xfrm>
            <a:off x="490220" y="5497830"/>
            <a:ext cx="11338560" cy="136017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两个平面垂直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如果一个平面内有一直线垂直于这两个平面的交线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那么这条直线与另一个平面垂直</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grpSp>
        <p:nvGrpSpPr>
          <p:cNvPr id="23" name="组合 22"/>
          <p:cNvGrpSpPr/>
          <p:nvPr>
            <p:custDataLst>
              <p:tags r:id="rId4"/>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5"/>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6"/>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83995" y="559435"/>
            <a:ext cx="288290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八、唯</a:t>
            </a:r>
            <a:r>
              <a:rPr lang="en-US" altLang="zh-CN"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a:t>
            </a:r>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性</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660140"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675640" y="2214880"/>
            <a:ext cx="10840720" cy="294894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过直线外一点有且只有一条直线与已知直线平行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过直线外一点有且只有一个平面与已知直线垂直</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过平面外一点有且只有一个平面与已知平面平行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过平面外一点有且只有一条直线与已知平面垂直</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69290" y="2744470"/>
            <a:ext cx="10884535" cy="1198880"/>
          </a:xfrm>
          <a:prstGeom prst="rect">
            <a:avLst/>
          </a:prstGeom>
          <a:noFill/>
        </p:spPr>
        <p:txBody>
          <a:bodyPr wrap="square" rtlCol="0">
            <a:spAutoFit/>
          </a:bodyPr>
          <a:p>
            <a:pPr algn="ct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九、统</a:t>
            </a:r>
            <a:r>
              <a:rPr lang="en-US" altLang="zh-CN"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  </a:t>
            </a: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计</a:t>
            </a:r>
            <a:endPar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71575" y="559435"/>
            <a:ext cx="3606165"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一、比例分配</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786505" y="80518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9" name="文本框 8"/>
              <p:cNvSpPr txBox="1"/>
              <p:nvPr/>
            </p:nvSpPr>
            <p:spPr>
              <a:xfrm>
                <a:off x="675640" y="2214880"/>
                <a:ext cx="10840720" cy="2948940"/>
              </a:xfrm>
              <a:prstGeom prst="rect">
                <a:avLst/>
              </a:prstGeom>
            </p:spPr>
            <p:txBody>
              <a:bodyPr wrap="square">
                <a:noAutofit/>
              </a:bodyPr>
              <a:p>
                <a:pPr marL="0" indent="0" algn="just" defTabSz="266700">
                  <a:lnSpc>
                    <a:spcPct val="19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在比例分配的分层随机抽样中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如果层数分为</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第</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层和第</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层包含的个体数分别为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𝑀</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和</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𝑁</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抽取的样本量分别为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𝑚</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和</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𝑛</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那么分配比例为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9" name="文本框 8"/>
              <p:cNvSpPr txBox="1">
                <a:spLocks noRot="1" noChangeAspect="1" noMove="1" noResize="1" noEditPoints="1" noAdjustHandles="1" noChangeArrowheads="1" noChangeShapeType="1" noTextEdit="1"/>
              </p:cNvSpPr>
              <p:nvPr/>
            </p:nvSpPr>
            <p:spPr>
              <a:xfrm>
                <a:off x="675640" y="2214880"/>
                <a:ext cx="10840720" cy="2948940"/>
              </a:xfrm>
              <a:prstGeom prst="rect">
                <a:avLst/>
              </a:prstGeom>
              <a:blipFill rotWithShape="1">
                <a:blip r:embed="rId1"/>
                <a:stretch>
                  <a:fillRect/>
                </a:stretch>
              </a:blipFill>
            </p:spPr>
            <p:txBody>
              <a:bodyPr/>
              <a:lstStyle/>
              <a:p>
                <a:r>
                  <a:rPr lang="zh-CN" altLang="en-US">
                    <a:noFill/>
                  </a:rPr>
                  <a:t> </a:t>
                </a:r>
              </a:p>
            </p:txBody>
          </p:sp>
        </mc:Fallback>
      </mc:AlternateContent>
      <p:pic>
        <p:nvPicPr>
          <p:cNvPr id="1530" name="IM 1530"/>
          <p:cNvPicPr/>
          <p:nvPr/>
        </p:nvPicPr>
        <p:blipFill>
          <a:blip r:embed="rId2"/>
          <a:stretch>
            <a:fillRect/>
          </a:stretch>
        </p:blipFill>
        <p:spPr>
          <a:xfrm>
            <a:off x="1929130" y="3980815"/>
            <a:ext cx="2168525" cy="808990"/>
          </a:xfrm>
          <a:prstGeom prst="rect">
            <a:avLst/>
          </a:prstGeom>
        </p:spPr>
      </p:pic>
      <p:grpSp>
        <p:nvGrpSpPr>
          <p:cNvPr id="23" name="组合 22"/>
          <p:cNvGrpSpPr/>
          <p:nvPr>
            <p:custDataLst>
              <p:tags r:id="rId3"/>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4"/>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5"/>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11225" y="266065"/>
            <a:ext cx="4841875"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二、频率分布直方图</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031105" y="48514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9" name="文本框 8"/>
          <p:cNvSpPr txBox="1"/>
          <p:nvPr/>
        </p:nvSpPr>
        <p:spPr>
          <a:xfrm>
            <a:off x="135890" y="1143000"/>
            <a:ext cx="11919585" cy="5529580"/>
          </a:xfrm>
          <a:prstGeom prst="rect">
            <a:avLst/>
          </a:prstGeom>
        </p:spPr>
        <p:txBody>
          <a:bodyPr wrap="square">
            <a:noAutofit/>
          </a:bodyPr>
          <a:p>
            <a:pPr marL="0" indent="0" algn="just" defTabSz="266700">
              <a:lnSpc>
                <a:spcPct val="13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）极差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即一组数据中的最大值与最小值的差</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3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各个小长方形的面积表示相应各组的频率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各小长方形的面积的总和等于</a:t>
            </a:r>
            <a:r>
              <a:rPr lang="en-US" altLang="zh-CN" sz="2800">
                <a:latin typeface="宋体" panose="02010600030101010101" pitchFamily="2" charset="-122"/>
                <a:ea typeface="宋体" panose="02010600030101010101" pitchFamily="2" charset="-122"/>
                <a:cs typeface="宋体" panose="02010600030101010101" pitchFamily="2" charset="-122"/>
              </a:rPr>
              <a:t>1.</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3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中位数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一组数据按从小到大的顺序排成一列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处于中间位置的数称为这组数据的中位数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在频率分布直方图中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中位数左边和右边的直方图的面积相等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3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众数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一组数据中出现次数最多的数称为这组数据的众数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在频率分布直方图中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众数是最高长方形的底边的中点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3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平均数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平均数在频率分布直方图中等于每个小长方形底边中点的横坐标与小长方形的面积的乘积之和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平均数是频率分布直方图的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重心</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mc:AlternateContent xmlns:mc="http://schemas.openxmlformats.org/markup-compatibility/2006">
        <mc:Choice xmlns:a14="http://schemas.microsoft.com/office/drawing/2010/main" Requires="a14">
          <p:sp>
            <p:nvSpPr>
              <p:cNvPr id="11" name="文本框 10"/>
              <p:cNvSpPr txBox="1"/>
              <p:nvPr/>
            </p:nvSpPr>
            <p:spPr>
              <a:xfrm>
                <a:off x="911225" y="266065"/>
                <a:ext cx="4841875"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三、第</a:t>
                </a:r>
                <a14:m>
                  <m:oMath xmlns:m="http://schemas.openxmlformats.org/officeDocument/2006/math">
                    <m:r>
                      <a:rPr lang="en-US" altLang="zh-CN" sz="4000" b="1" i="1" dirty="0">
                        <a:solidFill>
                          <a:schemeClr val="accent1">
                            <a:lumMod val="75000"/>
                          </a:schemeClr>
                        </a:solidFill>
                        <a:latin typeface="Cambria Math" panose="02040503050406030204" charset="0"/>
                        <a:ea typeface="微软雅黑" panose="020B0503020204020204" charset="-122"/>
                        <a:cs typeface="Cambria Math" panose="02040503050406030204" charset="0"/>
                        <a:sym typeface="微软雅黑" panose="020B0503020204020204" charset="-122"/>
                      </a:rPr>
                      <m:t> </m:t>
                    </m:r>
                    <m:r>
                      <a:rPr lang="en-US" altLang="zh-CN" sz="4000" b="1" i="1" dirty="0">
                        <a:solidFill>
                          <a:schemeClr val="accent1">
                            <a:lumMod val="75000"/>
                          </a:schemeClr>
                        </a:solidFill>
                        <a:latin typeface="Cambria Math" panose="02040503050406030204" charset="0"/>
                        <a:ea typeface="微软雅黑" panose="020B0503020204020204" charset="-122"/>
                        <a:cs typeface="Cambria Math" panose="02040503050406030204" charset="0"/>
                        <a:sym typeface="微软雅黑" panose="020B0503020204020204" charset="-122"/>
                      </a:rPr>
                      <m:t>𝒑</m:t>
                    </m:r>
                    <m:r>
                      <a:rPr lang="en-US" altLang="zh-CN" sz="4000" b="1" i="1" dirty="0">
                        <a:solidFill>
                          <a:schemeClr val="accent1">
                            <a:lumMod val="75000"/>
                          </a:schemeClr>
                        </a:solidFill>
                        <a:latin typeface="Cambria Math" panose="02040503050406030204" charset="0"/>
                        <a:ea typeface="微软雅黑" panose="020B0503020204020204" charset="-122"/>
                        <a:cs typeface="Cambria Math" panose="02040503050406030204" charset="0"/>
                        <a:sym typeface="微软雅黑" panose="020B0503020204020204" charset="-122"/>
                      </a:rPr>
                      <m:t> </m:t>
                    </m:r>
                  </m:oMath>
                </a14:m>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百分位数</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mc:Choice>
        <mc:Fallback>
          <p:sp>
            <p:nvSpPr>
              <p:cNvPr id="11" name="文本框 10"/>
              <p:cNvSpPr txBox="1">
                <a:spLocks noRot="1" noChangeAspect="1" noMove="1" noResize="1" noEditPoints="1" noAdjustHandles="1" noChangeArrowheads="1" noChangeShapeType="1" noTextEdit="1"/>
              </p:cNvSpPr>
              <p:nvPr/>
            </p:nvSpPr>
            <p:spPr>
              <a:xfrm>
                <a:off x="911225" y="266065"/>
                <a:ext cx="4841875" cy="706755"/>
              </a:xfrm>
              <a:prstGeom prst="rect">
                <a:avLst/>
              </a:prstGeom>
              <a:blipFill rotWithShape="1">
                <a:blip r:embed="rId1"/>
                <a:stretch>
                  <a:fillRect/>
                </a:stretch>
              </a:blipFill>
            </p:spPr>
            <p:txBody>
              <a:bodyPr/>
              <a:lstStyle/>
              <a:p>
                <a:r>
                  <a:rPr lang="zh-CN" altLang="en-US">
                    <a:noFill/>
                  </a:rPr>
                  <a:t> </a:t>
                </a:r>
              </a:p>
            </p:txBody>
          </p:sp>
        </mc:Fallback>
      </mc:AlternateContent>
      <p:grpSp>
        <p:nvGrpSpPr>
          <p:cNvPr id="13" name="组合 12"/>
          <p:cNvGrpSpPr/>
          <p:nvPr/>
        </p:nvGrpSpPr>
        <p:grpSpPr>
          <a:xfrm>
            <a:off x="4598670" y="48514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custDataLst>
              <p:tags r:id="rId2"/>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3"/>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4"/>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9" name="文本框 8"/>
              <p:cNvSpPr txBox="1"/>
              <p:nvPr/>
            </p:nvSpPr>
            <p:spPr>
              <a:xfrm>
                <a:off x="132080" y="1143000"/>
                <a:ext cx="11927205" cy="5529580"/>
              </a:xfrm>
              <a:prstGeom prst="rect">
                <a:avLst/>
              </a:prstGeom>
            </p:spPr>
            <p:txBody>
              <a:bodyPr wrap="square">
                <a:noAutofit/>
              </a:bodyPr>
              <a:p>
                <a:pPr marL="0" indent="0" algn="just" defTabSz="266700">
                  <a:lnSpc>
                    <a:spcPct val="12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）第</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𝑝</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百分位数的定义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一般地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一组数据的第</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𝑝</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百分位数是这样一个值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它使得这组数据中至少有</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𝑝</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的数据小于或等于这个值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且至少有</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100</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𝑝</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的数据大于或等于这个值</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2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（2）计算第</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𝑝</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百分位数的步骤:第1步,按从小到大排列原始数据.第2步, 计算</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𝑖</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𝑛</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𝑝</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.第3步,若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𝑖</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不是整数,而大于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𝑖</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的比邻整数为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𝑗</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,则第</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𝑝</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百分位数为第</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𝑗</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项数据;若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𝑖</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是整数,则第</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𝑝</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百分位数为第</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𝑖</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项与第</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𝑖</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项数据的平均数.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2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3）四分位数:常用的分位数有第25百分位数、第50百分位数、第75百分位数,这三个分位数把一组由小到大排列后的数据分成四等份,因此称为四分位数.其中第25百分位数也称为第一个四分位数或下四分位数等,第75百分位数也称为第三个四分位数或上四分</a:t>
                </a:r>
                <a:r>
                  <a:rPr lang="zh-CN" altLang="en-US" sz="2800">
                    <a:latin typeface="宋体" panose="02010600030101010101" pitchFamily="2" charset="-122"/>
                    <a:ea typeface="宋体" panose="02010600030101010101" pitchFamily="2" charset="-122"/>
                    <a:cs typeface="宋体" panose="02010600030101010101" pitchFamily="2" charset="-122"/>
                  </a:rPr>
                  <a:t>位数等.</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9" name="文本框 8"/>
              <p:cNvSpPr txBox="1">
                <a:spLocks noRot="1" noChangeAspect="1" noMove="1" noResize="1" noEditPoints="1" noAdjustHandles="1" noChangeArrowheads="1" noChangeShapeType="1" noTextEdit="1"/>
              </p:cNvSpPr>
              <p:nvPr/>
            </p:nvSpPr>
            <p:spPr>
              <a:xfrm>
                <a:off x="132080" y="1143000"/>
                <a:ext cx="11927205" cy="5529580"/>
              </a:xfrm>
              <a:prstGeom prst="rect">
                <a:avLst/>
              </a:prstGeom>
              <a:blipFill rotWithShape="1">
                <a:blip r:embed="rId5"/>
                <a:stretch>
                  <a:fillRect r="-634" b="-2641"/>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11225" y="840105"/>
            <a:ext cx="642620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四、平均数、方差、标准差</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557010" y="10579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1"/>
          <a:stretch>
            <a:fillRect/>
          </a:stretch>
        </p:blipFill>
        <p:spPr>
          <a:xfrm>
            <a:off x="734060" y="2483485"/>
            <a:ext cx="10801350" cy="2114550"/>
          </a:xfrm>
          <a:prstGeom prst="rect">
            <a:avLst/>
          </a:prstGeom>
        </p:spPr>
      </p:pic>
      <p:grpSp>
        <p:nvGrpSpPr>
          <p:cNvPr id="23" name="组合 22"/>
          <p:cNvGrpSpPr/>
          <p:nvPr>
            <p:custDataLst>
              <p:tags r:id="rId2"/>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3"/>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4"/>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6" name="图片 5"/>
          <p:cNvPicPr>
            <a:picLocks noChangeAspect="1"/>
          </p:cNvPicPr>
          <p:nvPr/>
        </p:nvPicPr>
        <p:blipFill>
          <a:blip r:embed="rId5"/>
          <a:stretch>
            <a:fillRect/>
          </a:stretch>
        </p:blipFill>
        <p:spPr>
          <a:xfrm>
            <a:off x="911225" y="4993640"/>
            <a:ext cx="7137400" cy="972185"/>
          </a:xfrm>
          <a:prstGeom prst="rect">
            <a:avLst/>
          </a:prstGeom>
        </p:spPr>
      </p:pic>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9" name="文本框 8"/>
              <p:cNvSpPr txBox="1"/>
              <p:nvPr/>
            </p:nvSpPr>
            <p:spPr>
              <a:xfrm>
                <a:off x="59690" y="3278505"/>
                <a:ext cx="12007850" cy="2630805"/>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）标准差、方差反映了数据对平均数的波动情况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即标准差、方差越大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数据的离散程度越大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越不稳定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反之离散程度越小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越稳定</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）若数据</a:t>
                </a:r>
                <a14:m>
                  <m:oMath xmlns:m="http://schemas.openxmlformats.org/officeDocument/2006/math">
                    <m:r>
                      <a:rPr lang="en-US" sz="2800" i="1">
                        <a:latin typeface="Cambria Math" panose="02040503050406030204" charset="0"/>
                        <a:ea typeface="宋体" panose="02010600030101010101" pitchFamily="2" charset="-122"/>
                        <a:cs typeface="Cambria Math" panose="02040503050406030204" charset="0"/>
                      </a:rPr>
                      <m:t>𝑥</m:t>
                    </m:r>
                    <m:r>
                      <a:rPr lang="en-US" altLang="zh-CN" sz="2800" i="1" baseline="-25000">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baseline="-25000">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baseline="-25000">
                        <a:latin typeface="Cambria Math" panose="02040503050406030204" charset="0"/>
                        <a:ea typeface="宋体" panose="02010600030101010101" pitchFamily="2" charset="-122"/>
                        <a:cs typeface="Cambria Math" panose="02040503050406030204" charset="0"/>
                      </a:rPr>
                      <m:t>𝑛</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其平均数为</a:t>
                </a:r>
                <a14:m>
                  <m:oMath xmlns:m="http://schemas.openxmlformats.org/officeDocument/2006/math">
                    <m:acc>
                      <m:accPr>
                        <m:chr m:val="̅"/>
                        <m:ctrlPr>
                          <a:rPr lang="en-US" altLang="zh-CN" sz="2800" i="1">
                            <a:latin typeface="Cambria Math" panose="02040503050406030204" charset="0"/>
                            <a:ea typeface="宋体" panose="02010600030101010101" pitchFamily="2" charset="-122"/>
                            <a:cs typeface="Cambria Math" panose="02040503050406030204" charset="0"/>
                          </a:rPr>
                        </m:ctrlPr>
                      </m:accPr>
                      <m:e>
                        <m:r>
                          <a:rPr lang="en-US" altLang="zh-CN" sz="2800" i="1">
                            <a:latin typeface="Cambria Math" panose="02040503050406030204" charset="0"/>
                            <a:ea typeface="宋体" panose="02010600030101010101" pitchFamily="2" charset="-122"/>
                            <a:cs typeface="Cambria Math" panose="02040503050406030204" charset="0"/>
                          </a:rPr>
                          <m:t>𝑥</m:t>
                        </m:r>
                      </m:e>
                    </m:acc>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方差为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𝑠</m:t>
                    </m:r>
                    <m:r>
                      <a:rPr lang="en-US" altLang="zh-CN" sz="2800" i="1" baseline="30000">
                        <a:latin typeface="Cambria Math" panose="02040503050406030204" charset="0"/>
                        <a:ea typeface="宋体" panose="02010600030101010101" pitchFamily="2" charset="-122"/>
                        <a:cs typeface="Cambria Math" panose="02040503050406030204" charset="0"/>
                      </a:rPr>
                      <m:t>2</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标准差为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𝑠</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则数据</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𝑎𝑥</m:t>
                    </m:r>
                    <m:r>
                      <a:rPr lang="en-US" altLang="zh-CN" sz="2800" i="1" baseline="-25000">
                        <a:latin typeface="Cambria Math" panose="02040503050406030204" charset="0"/>
                        <a:ea typeface="宋体" panose="02010600030101010101" pitchFamily="2" charset="-122"/>
                        <a:cs typeface="Cambria Math" panose="02040503050406030204" charset="0"/>
                      </a:rPr>
                      <m:t>1</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𝑎𝑥</m:t>
                    </m:r>
                    <m:r>
                      <a:rPr lang="en-US" altLang="zh-CN" sz="2800" i="1" baseline="-25000">
                        <a:latin typeface="Cambria Math" panose="02040503050406030204" charset="0"/>
                        <a:ea typeface="宋体" panose="02010600030101010101" pitchFamily="2" charset="-122"/>
                        <a:cs typeface="Cambria Math" panose="02040503050406030204" charset="0"/>
                      </a:rPr>
                      <m:t>2</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𝑎𝑥</m:t>
                    </m:r>
                    <m:r>
                      <a:rPr lang="en-US" altLang="zh-CN" sz="2800" i="1" baseline="-25000">
                        <a:latin typeface="Cambria Math" panose="02040503050406030204" charset="0"/>
                        <a:ea typeface="宋体" panose="02010600030101010101" pitchFamily="2" charset="-122"/>
                        <a:cs typeface="Cambria Math" panose="02040503050406030204" charset="0"/>
                      </a:rPr>
                      <m:t>𝑛</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oMath>
                </a14:m>
                <a:r>
                  <a:rPr lang="zh-CN" altLang="en-US" sz="2800">
                    <a:latin typeface="宋体" panose="02010600030101010101" pitchFamily="2" charset="-122"/>
                    <a:ea typeface="宋体" panose="02010600030101010101" pitchFamily="2" charset="-122"/>
                    <a:cs typeface="宋体" panose="02010600030101010101" pitchFamily="2" charset="-122"/>
                  </a:rPr>
                  <a:t>的平均数为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acc>
                      <m:accPr>
                        <m:chr m:val="̅"/>
                        <m:ctrlPr>
                          <a:rPr lang="en-US" altLang="zh-CN" sz="2800" i="1">
                            <a:latin typeface="Cambria Math" panose="02040503050406030204" charset="0"/>
                            <a:ea typeface="宋体" panose="02010600030101010101" pitchFamily="2" charset="-122"/>
                            <a:cs typeface="Cambria Math" panose="02040503050406030204" charset="0"/>
                          </a:rPr>
                        </m:ctrlPr>
                      </m:accPr>
                      <m:e>
                        <m:r>
                          <a:rPr lang="en-US" altLang="zh-CN" sz="2800" i="1">
                            <a:latin typeface="Cambria Math" panose="02040503050406030204" charset="0"/>
                            <a:ea typeface="宋体" panose="02010600030101010101" pitchFamily="2" charset="-122"/>
                            <a:cs typeface="Cambria Math" panose="02040503050406030204" charset="0"/>
                          </a:rPr>
                          <m:t>𝑥</m:t>
                        </m:r>
                      </m:e>
                    </m:acc>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方差为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baseline="30000">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𝑠</m:t>
                    </m:r>
                    <m:r>
                      <a:rPr lang="en-US" altLang="zh-CN" sz="2800" i="1" baseline="30000">
                        <a:latin typeface="Cambria Math" panose="02040503050406030204" charset="0"/>
                        <a:ea typeface="宋体" panose="02010600030101010101" pitchFamily="2" charset="-122"/>
                        <a:cs typeface="Cambria Math" panose="02040503050406030204" charset="0"/>
                      </a:rPr>
                      <m:t>2</m:t>
                    </m:r>
                    <m:r>
                      <a:rPr lang="en-US" altLang="zh-CN" sz="2800" i="1" baseline="30000">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标准差为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𝑎𝑠</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9" name="文本框 8"/>
              <p:cNvSpPr txBox="1">
                <a:spLocks noRot="1" noChangeAspect="1" noMove="1" noResize="1" noEditPoints="1" noAdjustHandles="1" noChangeArrowheads="1" noChangeShapeType="1" noTextEdit="1"/>
              </p:cNvSpPr>
              <p:nvPr/>
            </p:nvSpPr>
            <p:spPr>
              <a:xfrm>
                <a:off x="59690" y="3278505"/>
                <a:ext cx="12007850" cy="2630805"/>
              </a:xfrm>
              <a:prstGeom prst="rect">
                <a:avLst/>
              </a:prstGeom>
              <a:blipFill rotWithShape="1">
                <a:blip r:embed="rId4"/>
                <a:stretch>
                  <a:fillRect b="-1738"/>
                </a:stretch>
              </a:blipFill>
            </p:spPr>
            <p:txBody>
              <a:bodyPr/>
              <a:lstStyle/>
              <a:p>
                <a:r>
                  <a:rPr lang="zh-CN" altLang="en-US">
                    <a:noFill/>
                  </a:rPr>
                  <a:t> </a:t>
                </a:r>
              </a:p>
            </p:txBody>
          </p:sp>
        </mc:Fallback>
      </mc:AlternateContent>
      <p:pic>
        <p:nvPicPr>
          <p:cNvPr id="5" name="图片 4"/>
          <p:cNvPicPr>
            <a:picLocks noChangeAspect="1"/>
          </p:cNvPicPr>
          <p:nvPr/>
        </p:nvPicPr>
        <p:blipFill>
          <a:blip r:embed="rId5"/>
          <a:stretch>
            <a:fillRect/>
          </a:stretch>
        </p:blipFill>
        <p:spPr>
          <a:xfrm>
            <a:off x="0" y="1184275"/>
            <a:ext cx="12175490" cy="1845310"/>
          </a:xfrm>
          <a:prstGeom prst="rect">
            <a:avLst/>
          </a:prstGeom>
        </p:spPr>
      </p:pic>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69290" y="2744470"/>
            <a:ext cx="10884535" cy="1198880"/>
          </a:xfrm>
          <a:prstGeom prst="rect">
            <a:avLst/>
          </a:prstGeom>
          <a:noFill/>
        </p:spPr>
        <p:txBody>
          <a:bodyPr wrap="square" rtlCol="0">
            <a:spAutoFit/>
          </a:bodyPr>
          <a:p>
            <a:pPr algn="ct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十、概</a:t>
            </a:r>
            <a:r>
              <a:rPr lang="en-US" altLang="zh-CN"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  </a:t>
            </a: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率</a:t>
            </a:r>
            <a:endPar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0915" y="168910"/>
            <a:ext cx="5400675"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一、事件的关系和运算</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574665" y="39560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custDataLst>
              <p:tags r:id="rId1"/>
            </p:custDataLst>
          </p:nvPr>
        </p:nvSpPr>
        <p:spPr>
          <a:xfrm>
            <a:off x="1076960" y="1072515"/>
            <a:ext cx="195326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交事件</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mc:AlternateContent xmlns:mc="http://schemas.openxmlformats.org/markup-compatibility/2006">
        <mc:Choice xmlns:a14="http://schemas.microsoft.com/office/drawing/2010/main" Requires="a14">
          <p:sp>
            <p:nvSpPr>
              <p:cNvPr id="9" name="文本框 8"/>
              <p:cNvSpPr txBox="1"/>
              <p:nvPr>
                <p:custDataLst>
                  <p:tags r:id="rId2"/>
                </p:custDataLst>
              </p:nvPr>
            </p:nvSpPr>
            <p:spPr>
              <a:xfrm>
                <a:off x="270510" y="1682115"/>
                <a:ext cx="11465560" cy="71374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事件</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 </m:t>
                    </m:r>
                    <m:r>
                      <m:rPr>
                        <m:sty m:val="p"/>
                      </m:rPr>
                      <a:rPr lang="en-US" altLang="zh-CN" sz="2800">
                        <a:latin typeface="Cambria Math" panose="02040503050406030204" charset="0"/>
                        <a:ea typeface="宋体" panose="02010600030101010101" pitchFamily="2" charset="-122"/>
                        <a:cs typeface="Cambria Math" panose="02040503050406030204" charset="0"/>
                      </a:rPr>
                      <m:t>A</m:t>
                    </m:r>
                    <m:r>
                      <a:rPr lang="en-US" altLang="zh-CN" sz="2800">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同时发生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称这样一个事件为事件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的交事件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或积事件</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9" name="文本框 8"/>
              <p:cNvSpPr txBox="1">
                <a:spLocks noRot="1" noChangeAspect="1" noMove="1" noResize="1" noEditPoints="1" noAdjustHandles="1" noChangeArrowheads="1" noChangeShapeType="1" noTextEdit="1"/>
              </p:cNvSpPr>
              <p:nvPr>
                <p:custDataLst>
                  <p:tags r:id="rId3"/>
                </p:custDataLst>
              </p:nvPr>
            </p:nvSpPr>
            <p:spPr>
              <a:xfrm>
                <a:off x="270510" y="1682115"/>
                <a:ext cx="11465560" cy="713740"/>
              </a:xfrm>
              <a:prstGeom prst="rect">
                <a:avLst/>
              </a:prstGeom>
              <a:blipFill rotWithShape="1">
                <a:blip r:embed="rId4"/>
                <a:stretch>
                  <a:fillRect b="-85765"/>
                </a:stretch>
              </a:blipFill>
            </p:spPr>
            <p:txBody>
              <a:bodyPr/>
              <a:lstStyle/>
              <a:p>
                <a:r>
                  <a:rPr lang="zh-CN" altLang="en-US">
                    <a:noFill/>
                  </a:rPr>
                  <a:t> </a:t>
                </a:r>
              </a:p>
            </p:txBody>
          </p:sp>
        </mc:Fallback>
      </mc:AlternateContent>
      <p:sp>
        <p:nvSpPr>
          <p:cNvPr id="12" name="文本框 11"/>
          <p:cNvSpPr txBox="1"/>
          <p:nvPr>
            <p:custDataLst>
              <p:tags r:id="rId5"/>
            </p:custDataLst>
          </p:nvPr>
        </p:nvSpPr>
        <p:spPr>
          <a:xfrm>
            <a:off x="1076960" y="3202305"/>
            <a:ext cx="195326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并事件</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mc:AlternateContent xmlns:mc="http://schemas.openxmlformats.org/markup-compatibility/2006">
        <mc:Choice xmlns:a14="http://schemas.microsoft.com/office/drawing/2010/main" Requires="a14">
          <p:sp>
            <p:nvSpPr>
              <p:cNvPr id="16" name="文本框 15"/>
              <p:cNvSpPr txBox="1"/>
              <p:nvPr>
                <p:custDataLst>
                  <p:tags r:id="rId6"/>
                </p:custDataLst>
              </p:nvPr>
            </p:nvSpPr>
            <p:spPr>
              <a:xfrm>
                <a:off x="270510" y="3774440"/>
                <a:ext cx="11465560" cy="132334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至少有一个发生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称这个事件为事件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的并事件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或和事件</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16" name="文本框 15"/>
              <p:cNvSpPr txBox="1">
                <a:spLocks noRot="1" noChangeAspect="1" noMove="1" noResize="1" noEditPoints="1" noAdjustHandles="1" noChangeArrowheads="1" noChangeShapeType="1" noTextEdit="1"/>
              </p:cNvSpPr>
              <p:nvPr>
                <p:custDataLst>
                  <p:tags r:id="rId7"/>
                </p:custDataLst>
              </p:nvPr>
            </p:nvSpPr>
            <p:spPr>
              <a:xfrm>
                <a:off x="270510" y="3774440"/>
                <a:ext cx="11465560" cy="1323340"/>
              </a:xfrm>
              <a:prstGeom prst="rect">
                <a:avLst/>
              </a:prstGeom>
              <a:blipFill rotWithShape="1">
                <a:blip r:embed="rId8"/>
                <a:stretch>
                  <a:fillRect b="-192"/>
                </a:stretch>
              </a:blipFill>
            </p:spPr>
            <p:txBody>
              <a:bodyPr/>
              <a:lstStyle/>
              <a:p>
                <a:r>
                  <a:rPr lang="zh-CN" altLang="en-US">
                    <a:noFill/>
                  </a:rPr>
                  <a:t> </a:t>
                </a:r>
              </a:p>
            </p:txBody>
          </p:sp>
        </mc:Fallback>
      </mc:AlternateContent>
      <p:sp>
        <p:nvSpPr>
          <p:cNvPr id="17" name="文本框 16"/>
          <p:cNvSpPr txBox="1"/>
          <p:nvPr>
            <p:custDataLst>
              <p:tags r:id="rId9"/>
            </p:custDataLst>
          </p:nvPr>
        </p:nvSpPr>
        <p:spPr>
          <a:xfrm>
            <a:off x="1076960" y="5279390"/>
            <a:ext cx="238442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互斥事件</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mc:AlternateContent xmlns:mc="http://schemas.openxmlformats.org/markup-compatibility/2006">
        <mc:Choice xmlns:a14="http://schemas.microsoft.com/office/drawing/2010/main" Requires="a14">
          <p:sp>
            <p:nvSpPr>
              <p:cNvPr id="18" name="文本框 17"/>
              <p:cNvSpPr txBox="1"/>
              <p:nvPr>
                <p:custDataLst>
                  <p:tags r:id="rId10"/>
                </p:custDataLst>
              </p:nvPr>
            </p:nvSpPr>
            <p:spPr>
              <a:xfrm>
                <a:off x="473710" y="5862320"/>
                <a:ext cx="11465560" cy="801370"/>
              </a:xfrm>
              <a:prstGeom prst="rect">
                <a:avLst/>
              </a:prstGeom>
            </p:spPr>
            <p:txBody>
              <a:bodyPr wrap="square">
                <a:no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给定事件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不能同时发生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互斥</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18" name="文本框 17"/>
              <p:cNvSpPr txBox="1">
                <a:spLocks noRot="1" noChangeAspect="1" noMove="1" noResize="1" noEditPoints="1" noAdjustHandles="1" noChangeArrowheads="1" noChangeShapeType="1" noTextEdit="1"/>
              </p:cNvSpPr>
              <p:nvPr>
                <p:custDataLst>
                  <p:tags r:id="rId11"/>
                </p:custDataLst>
              </p:nvPr>
            </p:nvSpPr>
            <p:spPr>
              <a:xfrm>
                <a:off x="473710" y="5862320"/>
                <a:ext cx="11465560" cy="801370"/>
              </a:xfrm>
              <a:prstGeom prst="rect">
                <a:avLst/>
              </a:prstGeom>
              <a:blipFill rotWithShape="1">
                <a:blip r:embed="rId12"/>
                <a:stretch>
                  <a:fillRect/>
                </a:stretch>
              </a:blipFill>
            </p:spPr>
            <p:txBody>
              <a:bodyPr/>
              <a:lstStyle/>
              <a:p>
                <a:r>
                  <a:rPr lang="zh-CN" altLang="en-US">
                    <a:noFill/>
                  </a:rPr>
                  <a:t> </a:t>
                </a:r>
              </a:p>
            </p:txBody>
          </p:sp>
        </mc:Fallback>
      </mc:AlternateContent>
      <p:grpSp>
        <p:nvGrpSpPr>
          <p:cNvPr id="19" name="组合 18"/>
          <p:cNvGrpSpPr/>
          <p:nvPr>
            <p:custDataLst>
              <p:tags r:id="rId13"/>
            </p:custDataLst>
          </p:nvPr>
        </p:nvGrpSpPr>
        <p:grpSpPr>
          <a:xfrm rot="10256978">
            <a:off x="10328700" y="4567564"/>
            <a:ext cx="4208793" cy="4122855"/>
            <a:chOff x="-444096" y="-90212"/>
            <a:chExt cx="4208793" cy="4122855"/>
          </a:xfrm>
        </p:grpSpPr>
        <p:sp>
          <p:nvSpPr>
            <p:cNvPr id="20" name="椭圆 19"/>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custDataLst>
                <p:tags r:id="rId14"/>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椭圆 3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2" name="椭圆 31"/>
            <p:cNvSpPr/>
            <p:nvPr>
              <p:custDataLst>
                <p:tags r:id="rId15"/>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4" name="椭圆 3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664970" y="544830"/>
            <a:ext cx="253428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对立事件</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mc:AlternateContent xmlns:mc="http://schemas.openxmlformats.org/markup-compatibility/2006">
        <mc:Choice xmlns:a14="http://schemas.microsoft.com/office/drawing/2010/main" Requires="a14">
          <p:sp>
            <p:nvSpPr>
              <p:cNvPr id="2" name="文本框 1"/>
              <p:cNvSpPr txBox="1"/>
              <p:nvPr/>
            </p:nvSpPr>
            <p:spPr>
              <a:xfrm>
                <a:off x="941070" y="1308735"/>
                <a:ext cx="10309860" cy="1383665"/>
              </a:xfrm>
              <a:prstGeom prst="rect">
                <a:avLst/>
              </a:prstGeom>
            </p:spPr>
            <p:txBody>
              <a:bodyPr wrap="square">
                <a:sp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给定事件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𝐴</m:t>
                    </m:r>
                    <m:r>
                      <a:rPr lang="en-US" altLang="zh-CN" sz="2800" i="1">
                        <a:latin typeface="Cambria Math" panose="02040503050406030204" charset="0"/>
                        <a:ea typeface="宋体" panose="02010600030101010101" pitchFamily="2" charset="-122"/>
                        <a:cs typeface="Cambria Math" panose="02040503050406030204" charset="0"/>
                        <a:sym typeface="+mn-ea"/>
                      </a:rPr>
                      <m:t> , </m:t>
                    </m:r>
                    <m:r>
                      <a:rPr lang="en-US" altLang="zh-CN" sz="2800" i="1">
                        <a:latin typeface="Cambria Math" panose="02040503050406030204" charset="0"/>
                        <a:ea typeface="宋体" panose="02010600030101010101" pitchFamily="2" charset="-122"/>
                        <a:cs typeface="Cambria Math" panose="02040503050406030204" charset="0"/>
                        <a:sym typeface="+mn-ea"/>
                      </a:rPr>
                      <m:t>𝐵</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若事件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 </m:t>
                    </m:r>
                    <m:r>
                      <a:rPr lang="en-US" altLang="zh-CN" sz="2800" i="1">
                        <a:latin typeface="Cambria Math" panose="02040503050406030204" charset="0"/>
                        <a:ea typeface="宋体" panose="02010600030101010101" pitchFamily="2" charset="-122"/>
                        <a:cs typeface="Cambria Math" panose="02040503050406030204" charset="0"/>
                        <a:sym typeface="+mn-ea"/>
                      </a:rPr>
                      <m:t>𝐴</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 </m:t>
                    </m:r>
                    <m:r>
                      <a:rPr lang="en-US" altLang="zh-CN" sz="2800" i="1">
                        <a:latin typeface="Cambria Math" panose="02040503050406030204" charset="0"/>
                        <a:ea typeface="宋体" panose="02010600030101010101" pitchFamily="2" charset="-122"/>
                        <a:cs typeface="Cambria Math" panose="02040503050406030204" charset="0"/>
                        <a:sym typeface="+mn-ea"/>
                      </a:rPr>
                      <m:t>𝐵</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在任何一次试验中有且仅有一个发生</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则称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 </m:t>
                    </m:r>
                    <m:r>
                      <a:rPr lang="en-US" altLang="zh-CN" sz="2800" i="1">
                        <a:latin typeface="Cambria Math" panose="02040503050406030204" charset="0"/>
                        <a:ea typeface="宋体" panose="02010600030101010101" pitchFamily="2" charset="-122"/>
                        <a:cs typeface="Cambria Math" panose="02040503050406030204" charset="0"/>
                        <a:sym typeface="+mn-ea"/>
                      </a:rPr>
                      <m:t>𝐴</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 </m:t>
                    </m:r>
                    <m:r>
                      <a:rPr lang="en-US" altLang="zh-CN" sz="2800" i="1">
                        <a:latin typeface="Cambria Math" panose="02040503050406030204" charset="0"/>
                        <a:ea typeface="宋体" panose="02010600030101010101" pitchFamily="2" charset="-122"/>
                        <a:cs typeface="Cambria Math" panose="02040503050406030204" charset="0"/>
                        <a:sym typeface="+mn-ea"/>
                      </a:rPr>
                      <m:t>𝐵</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互为对立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 </m:t>
                    </m:r>
                    <m:r>
                      <a:rPr lang="en-US" altLang="zh-CN" sz="2800" i="1">
                        <a:latin typeface="Cambria Math" panose="02040503050406030204" charset="0"/>
                        <a:ea typeface="宋体" panose="02010600030101010101" pitchFamily="2" charset="-122"/>
                        <a:cs typeface="Cambria Math" panose="02040503050406030204" charset="0"/>
                        <a:sym typeface="+mn-ea"/>
                      </a:rPr>
                      <m:t>𝐴</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的对立事件记为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 </m:t>
                    </m:r>
                    <m:r>
                      <a:rPr lang="en-US" altLang="zh-CN" sz="2800" i="1">
                        <a:latin typeface="Cambria Math" panose="02040503050406030204" charset="0"/>
                        <a:ea typeface="宋体" panose="02010600030101010101" pitchFamily="2" charset="-122"/>
                        <a:cs typeface="Cambria Math" panose="02040503050406030204" charset="0"/>
                        <a:sym typeface="+mn-ea"/>
                      </a:rPr>
                      <m:t>𝐴</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2" name="文本框 1"/>
              <p:cNvSpPr txBox="1">
                <a:spLocks noRot="1" noChangeAspect="1" noMove="1" noResize="1" noEditPoints="1" noAdjustHandles="1" noChangeArrowheads="1" noChangeShapeType="1" noTextEdit="1"/>
              </p:cNvSpPr>
              <p:nvPr/>
            </p:nvSpPr>
            <p:spPr>
              <a:xfrm>
                <a:off x="941070" y="1308735"/>
                <a:ext cx="10309860" cy="1383665"/>
              </a:xfrm>
              <a:prstGeom prst="rect">
                <a:avLst/>
              </a:prstGeom>
              <a:blipFill rotWithShape="1">
                <a:blip r:embed="rId1"/>
                <a:stretch>
                  <a:fillRect/>
                </a:stretch>
              </a:blipFill>
            </p:spPr>
            <p:txBody>
              <a:bodyPr/>
              <a:lstStyle/>
              <a:p>
                <a:r>
                  <a:rPr lang="zh-CN" altLang="en-US">
                    <a:noFill/>
                  </a:rPr>
                  <a:t> </a:t>
                </a:r>
              </a:p>
            </p:txBody>
          </p:sp>
        </mc:Fallback>
      </mc:AlternateContent>
      <p:sp>
        <p:nvSpPr>
          <p:cNvPr id="3" name="文本框 2"/>
          <p:cNvSpPr txBox="1"/>
          <p:nvPr/>
        </p:nvSpPr>
        <p:spPr>
          <a:xfrm>
            <a:off x="1664970" y="3244215"/>
            <a:ext cx="657161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5.</a:t>
            </a:r>
            <a:r>
              <a:rPr lang="zh-CN" altLang="en-US" sz="3200" b="1" dirty="0">
                <a:solidFill>
                  <a:srgbClr val="E81818"/>
                </a:solidFill>
                <a:latin typeface="黑体" panose="02010609060101010101" charset="-122"/>
                <a:ea typeface="黑体" panose="02010609060101010101" charset="-122"/>
                <a:cs typeface="黑体" panose="02010609060101010101" charset="-122"/>
              </a:rPr>
              <a:t>古典概型的概率公式</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mc:AlternateContent xmlns:mc="http://schemas.openxmlformats.org/markup-compatibility/2006">
        <mc:Choice xmlns:a14="http://schemas.microsoft.com/office/drawing/2010/main" Requires="a14">
          <p:sp>
            <p:nvSpPr>
              <p:cNvPr id="5" name="文本框 4"/>
              <p:cNvSpPr txBox="1"/>
              <p:nvPr/>
            </p:nvSpPr>
            <p:spPr>
              <a:xfrm>
                <a:off x="941070" y="4042410"/>
                <a:ext cx="10309860" cy="2030095"/>
              </a:xfrm>
              <a:prstGeom prst="rect">
                <a:avLst/>
              </a:prstGeom>
            </p:spPr>
            <p:txBody>
              <a:bodyPr wrap="square">
                <a:sp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样本空间</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𝛺</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包含</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𝑛</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个样本点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包含其中的</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个样本点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其中</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𝑛</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𝑛</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𝛺</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分别表示事件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和样本空间</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𝛺</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包含的样本点个数</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5" name="文本框 4"/>
              <p:cNvSpPr txBox="1">
                <a:spLocks noRot="1" noChangeAspect="1" noMove="1" noResize="1" noEditPoints="1" noAdjustHandles="1" noChangeArrowheads="1" noChangeShapeType="1" noTextEdit="1"/>
              </p:cNvSpPr>
              <p:nvPr/>
            </p:nvSpPr>
            <p:spPr>
              <a:xfrm>
                <a:off x="941070" y="4042410"/>
                <a:ext cx="10309860" cy="2030095"/>
              </a:xfrm>
              <a:prstGeom prst="rect">
                <a:avLst/>
              </a:prstGeom>
              <a:blipFill rotWithShape="1">
                <a:blip r:embed="rId2"/>
                <a:stretch>
                  <a:fillRect/>
                </a:stretch>
              </a:blipFill>
            </p:spPr>
            <p:txBody>
              <a:bodyPr/>
              <a:lstStyle/>
              <a:p>
                <a:r>
                  <a:rPr lang="zh-CN" altLang="en-US">
                    <a:noFill/>
                  </a:rPr>
                  <a:t> </a:t>
                </a:r>
              </a:p>
            </p:txBody>
          </p:sp>
        </mc:Fallback>
      </mc:AlternateContent>
      <p:pic>
        <p:nvPicPr>
          <p:cNvPr id="1632" name="IM 1632"/>
          <p:cNvPicPr/>
          <p:nvPr/>
        </p:nvPicPr>
        <p:blipFill>
          <a:blip r:embed="rId3"/>
          <a:stretch>
            <a:fillRect/>
          </a:stretch>
        </p:blipFill>
        <p:spPr>
          <a:xfrm>
            <a:off x="1555115" y="4720590"/>
            <a:ext cx="2350770" cy="763270"/>
          </a:xfrm>
          <a:prstGeom prst="rect">
            <a:avLst/>
          </a:prstGeom>
        </p:spPr>
      </p:pic>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38885" y="726440"/>
            <a:ext cx="502031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二、特殊事件的概率</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304790" y="87566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9" name="文本框 8"/>
              <p:cNvSpPr txBox="1"/>
              <p:nvPr/>
            </p:nvSpPr>
            <p:spPr>
              <a:xfrm>
                <a:off x="675640" y="2035810"/>
                <a:ext cx="10840720" cy="3737610"/>
              </a:xfrm>
              <a:prstGeom prst="rect">
                <a:avLst/>
              </a:prstGeom>
            </p:spPr>
            <p:txBody>
              <a:bodyPr wrap="square">
                <a:noAutofit/>
              </a:bodyPr>
              <a:p>
                <a:pPr marL="0" indent="0" algn="just" defTabSz="266700">
                  <a:lnSpc>
                    <a:spcPct val="17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）如果事件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互斥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𝐴𝑈𝐵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7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）如果事件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互为对立事件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7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）设</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是一个随机试验中的两个事件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我们有</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𝐴𝑈𝐵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9" name="文本框 8"/>
              <p:cNvSpPr txBox="1">
                <a:spLocks noRot="1" noChangeAspect="1" noMove="1" noResize="1" noEditPoints="1" noAdjustHandles="1" noChangeArrowheads="1" noChangeShapeType="1" noTextEdit="1"/>
              </p:cNvSpPr>
              <p:nvPr/>
            </p:nvSpPr>
            <p:spPr>
              <a:xfrm>
                <a:off x="675640" y="2035810"/>
                <a:ext cx="10840720" cy="3737610"/>
              </a:xfrm>
              <a:prstGeom prst="rect">
                <a:avLst/>
              </a:prstGeom>
              <a:blipFill rotWithShape="1">
                <a:blip r:embed="rId1"/>
                <a:stretch>
                  <a:fillRect/>
                </a:stretch>
              </a:blipFill>
            </p:spPr>
            <p:txBody>
              <a:bodyPr/>
              <a:lstStyle/>
              <a:p>
                <a:r>
                  <a:rPr lang="zh-CN" altLang="en-US">
                    <a:noFill/>
                  </a:rPr>
                  <a:t> </a:t>
                </a:r>
              </a:p>
            </p:txBody>
          </p:sp>
        </mc:Fallback>
      </mc:AlternateContent>
      <p:grpSp>
        <p:nvGrpSpPr>
          <p:cNvPr id="23" name="组合 22"/>
          <p:cNvGrpSpPr/>
          <p:nvPr>
            <p:custDataLst>
              <p:tags r:id="rId2"/>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3"/>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4"/>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68705" y="559435"/>
            <a:ext cx="4345305"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三、相互独立事件</a:t>
            </a:r>
            <a:r>
              <a:rPr lang="en-US" altLang="zh-CN"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    </a:t>
            </a:r>
            <a:endParaRPr lang="en-US" altLang="zh-CN"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707255"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9" name="文本框 8"/>
              <p:cNvSpPr txBox="1"/>
              <p:nvPr/>
            </p:nvSpPr>
            <p:spPr>
              <a:xfrm>
                <a:off x="272415" y="1707515"/>
                <a:ext cx="11592560" cy="4486275"/>
              </a:xfrm>
              <a:prstGeom prst="rect">
                <a:avLst/>
              </a:prstGeom>
            </p:spPr>
            <p:txBody>
              <a:bodyPr wrap="square">
                <a:noAutofit/>
              </a:bodyPr>
              <a:p>
                <a:pPr marL="0" indent="0" algn="just" defTabSz="266700">
                  <a:lnSpc>
                    <a:spcPct val="17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）如果事件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相互独立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 </m:t>
                    </m:r>
                    <m:r>
                      <m:rPr>
                        <m:sty m:val="p"/>
                      </m:rPr>
                      <a:rPr lang="en-US" altLang="zh-CN" sz="2800">
                        <a:latin typeface="Cambria Math" panose="02040503050406030204" charset="0"/>
                        <a:ea typeface="宋体" panose="02010600030101010101" pitchFamily="2" charset="-122"/>
                        <a:cs typeface="Cambria Math" panose="02040503050406030204" charset="0"/>
                      </a:rPr>
                      <m:t>A</m:t>
                    </m:r>
                    <m:r>
                      <a:rPr lang="en-US" altLang="zh-CN" sz="2800">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acc>
                      <m:accPr>
                        <m:chr m:val="̅"/>
                        <m:ctrlPr>
                          <a:rPr lang="en-US" altLang="zh-CN" sz="2800" i="1">
                            <a:latin typeface="Cambria Math" panose="02040503050406030204" charset="0"/>
                            <a:ea typeface="宋体" panose="02010600030101010101" pitchFamily="2" charset="-122"/>
                            <a:cs typeface="Cambria Math" panose="02040503050406030204" charset="0"/>
                          </a:rPr>
                        </m:ctrlPr>
                      </m:accPr>
                      <m:e>
                        <m:r>
                          <a:rPr lang="en-US" altLang="zh-CN" sz="2800" i="1">
                            <a:latin typeface="Cambria Math" panose="02040503050406030204" charset="0"/>
                            <a:ea typeface="宋体" panose="02010600030101010101" pitchFamily="2" charset="-122"/>
                            <a:cs typeface="Cambria Math" panose="02040503050406030204" charset="0"/>
                          </a:rPr>
                          <m:t>𝐵</m:t>
                        </m:r>
                      </m:e>
                    </m:acc>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acc>
                      <m:accPr>
                        <m:chr m:val="̅"/>
                        <m:ctrlPr>
                          <a:rPr lang="en-US" altLang="zh-CN" sz="2800" i="1">
                            <a:latin typeface="Cambria Math" panose="02040503050406030204" charset="0"/>
                            <a:ea typeface="宋体" panose="02010600030101010101" pitchFamily="2" charset="-122"/>
                            <a:cs typeface="Cambria Math" panose="02040503050406030204" charset="0"/>
                          </a:rPr>
                        </m:ctrlPr>
                      </m:accPr>
                      <m:e>
                        <m:r>
                          <a:rPr lang="en-US" altLang="zh-CN" sz="2800" i="1">
                            <a:latin typeface="Cambria Math" panose="02040503050406030204" charset="0"/>
                            <a:ea typeface="宋体" panose="02010600030101010101" pitchFamily="2" charset="-122"/>
                            <a:cs typeface="Cambria Math" panose="02040503050406030204" charset="0"/>
                          </a:rPr>
                          <m:t>𝐴</m:t>
                        </m:r>
                      </m:e>
                    </m:acc>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acc>
                      <m:accPr>
                        <m:chr m:val="̅"/>
                        <m:ctrlPr>
                          <a:rPr lang="en-US" altLang="zh-CN" sz="2800" i="1">
                            <a:latin typeface="Cambria Math" panose="02040503050406030204" charset="0"/>
                            <a:ea typeface="宋体" panose="02010600030101010101" pitchFamily="2" charset="-122"/>
                            <a:cs typeface="Cambria Math" panose="02040503050406030204" charset="0"/>
                          </a:rPr>
                        </m:ctrlPr>
                      </m:accPr>
                      <m:e>
                        <m:r>
                          <a:rPr lang="en-US" altLang="zh-CN" sz="2800" i="1">
                            <a:latin typeface="Cambria Math" panose="02040503050406030204" charset="0"/>
                            <a:ea typeface="宋体" panose="02010600030101010101" pitchFamily="2" charset="-122"/>
                            <a:cs typeface="Cambria Math" panose="02040503050406030204" charset="0"/>
                          </a:rPr>
                          <m:t>𝐴</m:t>
                        </m:r>
                      </m:e>
                    </m:acc>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acc>
                      <m:accPr>
                        <m:chr m:val="̅"/>
                        <m:ctrlPr>
                          <a:rPr lang="zh-CN" altLang="en-US" sz="2800" i="1">
                            <a:latin typeface="Cambria Math" panose="02040503050406030204" charset="0"/>
                            <a:ea typeface="宋体" panose="02010600030101010101" pitchFamily="2" charset="-122"/>
                            <a:cs typeface="Cambria Math" panose="02040503050406030204" charset="0"/>
                          </a:rPr>
                        </m:ctrlPr>
                      </m:accPr>
                      <m:e>
                        <m:r>
                          <a:rPr lang="en-US" altLang="zh-CN" sz="2800" i="1">
                            <a:latin typeface="Cambria Math" panose="02040503050406030204" charset="0"/>
                            <a:ea typeface="宋体" panose="02010600030101010101" pitchFamily="2" charset="-122"/>
                            <a:cs typeface="Cambria Math" panose="02040503050406030204" charset="0"/>
                          </a:rPr>
                          <m:t>𝐵</m:t>
                        </m:r>
                      </m:e>
                    </m:acc>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也都相互独立</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7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相互独立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7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公式的推广</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7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如果事件</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baseline="-25000">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baseline="-25000">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baseline="-25000">
                        <a:latin typeface="Cambria Math" panose="02040503050406030204" charset="0"/>
                        <a:ea typeface="宋体" panose="02010600030101010101" pitchFamily="2" charset="-122"/>
                        <a:cs typeface="Cambria Math" panose="02040503050406030204" charset="0"/>
                      </a:rPr>
                      <m:t>𝑛</m:t>
                    </m:r>
                  </m:oMath>
                </a14:m>
                <a:r>
                  <a:rPr lang="zh-CN" altLang="en-US" sz="2800">
                    <a:latin typeface="宋体" panose="02010600030101010101" pitchFamily="2" charset="-122"/>
                    <a:ea typeface="宋体" panose="02010600030101010101" pitchFamily="2" charset="-122"/>
                    <a:cs typeface="宋体" panose="02010600030101010101" pitchFamily="2" charset="-122"/>
                  </a:rPr>
                  <a:t>相互独立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那么这</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𝑛</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个事件同时发生的概率等于每个事件发生的概率的积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baseline="-25000">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baseline="-25000">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baseline="-25000">
                        <a:latin typeface="Cambria Math" panose="02040503050406030204" charset="0"/>
                        <a:ea typeface="宋体" panose="02010600030101010101" pitchFamily="2" charset="-122"/>
                        <a:cs typeface="Cambria Math" panose="02040503050406030204" charset="0"/>
                      </a:rPr>
                      <m:t>𝑛</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baseline="-25000">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baseline="-25000">
                        <a:latin typeface="Cambria Math" panose="02040503050406030204" charset="0"/>
                        <a:ea typeface="宋体" panose="02010600030101010101" pitchFamily="2" charset="-122"/>
                        <a:cs typeface="Cambria Math" panose="02040503050406030204" charset="0"/>
                      </a:rPr>
                      <m:t>2</m:t>
                    </m:r>
                    <m:r>
                      <a:rPr lang="en-US" altLang="zh-CN" sz="2800" i="1" baseline="-25000">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baseline="-25000">
                        <a:latin typeface="Cambria Math" panose="02040503050406030204" charset="0"/>
                        <a:ea typeface="宋体" panose="02010600030101010101" pitchFamily="2" charset="-122"/>
                        <a:cs typeface="Cambria Math" panose="02040503050406030204" charset="0"/>
                      </a:rPr>
                      <m:t>𝑛</m:t>
                    </m:r>
                    <m:r>
                      <a:rPr lang="en-US" altLang="zh-CN" sz="2800" i="1">
                        <a:latin typeface="Cambria Math" panose="02040503050406030204" charset="0"/>
                        <a:ea typeface="宋体" panose="02010600030101010101" pitchFamily="2" charset="-122"/>
                        <a:cs typeface="Cambria Math" panose="02040503050406030204" charset="0"/>
                      </a:rPr>
                      <m:t> ) .</m:t>
                    </m:r>
                  </m:oMath>
                </a14:m>
                <a:endParaRPr lang="en-US" altLang="zh-CN" sz="2800" i="1">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9" name="文本框 8"/>
              <p:cNvSpPr txBox="1">
                <a:spLocks noRot="1" noChangeAspect="1" noMove="1" noResize="1" noEditPoints="1" noAdjustHandles="1" noChangeArrowheads="1" noChangeShapeType="1" noTextEdit="1"/>
              </p:cNvSpPr>
              <p:nvPr/>
            </p:nvSpPr>
            <p:spPr>
              <a:xfrm>
                <a:off x="272415" y="1707515"/>
                <a:ext cx="11592560" cy="4486275"/>
              </a:xfrm>
              <a:prstGeom prst="rect">
                <a:avLst/>
              </a:prstGeom>
              <a:blipFill rotWithShape="1">
                <a:blip r:embed="rId1"/>
                <a:stretch>
                  <a:fillRect/>
                </a:stretch>
              </a:blipFill>
            </p:spPr>
            <p:txBody>
              <a:bodyPr/>
              <a:lstStyle/>
              <a:p>
                <a:r>
                  <a:rPr lang="zh-CN" altLang="en-US">
                    <a:noFill/>
                  </a:rPr>
                  <a:t> </a:t>
                </a:r>
              </a:p>
            </p:txBody>
          </p:sp>
        </mc:Fallback>
      </mc:AlternateContent>
      <p:grpSp>
        <p:nvGrpSpPr>
          <p:cNvPr id="23" name="组合 22"/>
          <p:cNvGrpSpPr/>
          <p:nvPr>
            <p:custDataLst>
              <p:tags r:id="rId2"/>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3"/>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4"/>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85470"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数学课件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69290" y="2744470"/>
            <a:ext cx="10884535" cy="1198880"/>
          </a:xfrm>
          <a:prstGeom prst="rect">
            <a:avLst/>
          </a:prstGeom>
          <a:noFill/>
        </p:spPr>
        <p:txBody>
          <a:bodyPr wrap="square" rtlCol="0">
            <a:spAutoFit/>
          </a:bodyPr>
          <a:p>
            <a:pPr algn="ct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八、立体几何初步</a:t>
            </a:r>
            <a:endPar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0915" y="428625"/>
            <a:ext cx="7486015"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一、简单几何体的表面积和体积</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629525" y="61849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99845" y="2104390"/>
            <a:ext cx="51638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柱体、台体、锥体的体积</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1299845" y="3486785"/>
            <a:ext cx="9592310" cy="1145540"/>
          </a:xfrm>
          <a:prstGeom prst="rect">
            <a:avLst/>
          </a:prstGeom>
        </p:spPr>
      </p:pic>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0915" y="428625"/>
            <a:ext cx="7486015"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一、简单几何体的表面积和体积</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629525" y="61849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99845" y="2104390"/>
            <a:ext cx="684657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圆柱、圆锥、圆台的表面积和体积</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1"/>
          <a:stretch>
            <a:fillRect/>
          </a:stretch>
        </p:blipFill>
        <p:spPr>
          <a:xfrm>
            <a:off x="299720" y="3335020"/>
            <a:ext cx="11592560" cy="2405380"/>
          </a:xfrm>
          <a:prstGeom prst="rect">
            <a:avLst/>
          </a:prstGeom>
        </p:spPr>
      </p:pic>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1"/>
          <a:stretch>
            <a:fillRect/>
          </a:stretch>
        </p:blipFill>
        <p:spPr>
          <a:xfrm>
            <a:off x="436245" y="1141730"/>
            <a:ext cx="11320145" cy="5103495"/>
          </a:xfrm>
          <a:prstGeom prst="rect">
            <a:avLst/>
          </a:prstGeom>
        </p:spPr>
      </p:pic>
      <p:pic>
        <p:nvPicPr>
          <p:cNvPr id="4" name="图片 3"/>
          <p:cNvPicPr>
            <a:picLocks noChangeAspect="1"/>
          </p:cNvPicPr>
          <p:nvPr/>
        </p:nvPicPr>
        <p:blipFill>
          <a:blip r:embed="rId2"/>
          <a:stretch>
            <a:fillRect/>
          </a:stretch>
        </p:blipFill>
        <p:spPr>
          <a:xfrm>
            <a:off x="436245" y="647065"/>
            <a:ext cx="11319510" cy="561340"/>
          </a:xfrm>
          <a:prstGeom prst="rect">
            <a:avLst/>
          </a:prstGeom>
        </p:spPr>
      </p:pic>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664970" y="544830"/>
            <a:ext cx="407670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球的表面积和体积</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mc:AlternateContent xmlns:mc="http://schemas.openxmlformats.org/markup-compatibility/2006">
        <mc:Choice xmlns:a14="http://schemas.microsoft.com/office/drawing/2010/main" Requires="a14">
          <p:sp>
            <p:nvSpPr>
              <p:cNvPr id="2" name="文本框 1"/>
              <p:cNvSpPr txBox="1"/>
              <p:nvPr/>
            </p:nvSpPr>
            <p:spPr>
              <a:xfrm>
                <a:off x="959485" y="1018540"/>
                <a:ext cx="10309860" cy="1407160"/>
              </a:xfrm>
              <a:prstGeom prst="rect">
                <a:avLst/>
              </a:prstGeom>
            </p:spPr>
            <p:txBody>
              <a:bodyPr wrap="square">
                <a:sp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球的半径为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𝑅</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则球的表面积为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4</m:t>
                    </m:r>
                    <m:r>
                      <a:rPr lang="en-US" altLang="zh-CN" sz="2800" i="1">
                        <a:latin typeface="Cambria Math" panose="02040503050406030204" charset="0"/>
                        <a:ea typeface="宋体" panose="02010600030101010101" pitchFamily="2" charset="-122"/>
                        <a:cs typeface="Cambria Math" panose="02040503050406030204" charset="0"/>
                      </a:rPr>
                      <m:t>𝜋</m:t>
                    </m:r>
                    <m:r>
                      <a:rPr lang="en-US" altLang="zh-CN" sz="2800" i="1">
                        <a:latin typeface="Cambria Math" panose="02040503050406030204" charset="0"/>
                        <a:ea typeface="宋体" panose="02010600030101010101" pitchFamily="2" charset="-122"/>
                        <a:cs typeface="Cambria Math" panose="02040503050406030204" charset="0"/>
                      </a:rPr>
                      <m:t>𝑅</m:t>
                    </m:r>
                    <m:r>
                      <a:rPr lang="en-US" altLang="zh-CN" sz="2800" i="1" baseline="30000">
                        <a:latin typeface="Cambria Math" panose="02040503050406030204" charset="0"/>
                        <a:ea typeface="宋体" panose="02010600030101010101" pitchFamily="2" charset="-122"/>
                        <a:cs typeface="Cambria Math" panose="02040503050406030204" charset="0"/>
                      </a:rPr>
                      <m:t>2</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体积为</a:t>
                </a:r>
                <a14:m>
                  <m:oMath xmlns:m="http://schemas.openxmlformats.org/officeDocument/2006/math">
                    <m:f>
                      <m:fPr>
                        <m:ctrlPr>
                          <a:rPr lang="en-US" altLang="zh-CN" sz="4000" i="1">
                            <a:latin typeface="Cambria Math" panose="02040503050406030204" charset="0"/>
                            <a:ea typeface="宋体" panose="02010600030101010101" pitchFamily="2" charset="-122"/>
                            <a:cs typeface="Cambria Math" panose="02040503050406030204" charset="0"/>
                          </a:rPr>
                        </m:ctrlPr>
                      </m:fPr>
                      <m:num>
                        <m:r>
                          <a:rPr lang="en-US" altLang="zh-CN" sz="4000" i="1">
                            <a:latin typeface="Cambria Math" panose="02040503050406030204" charset="0"/>
                            <a:ea typeface="宋体" panose="02010600030101010101" pitchFamily="2" charset="-122"/>
                            <a:cs typeface="Cambria Math" panose="02040503050406030204" charset="0"/>
                          </a:rPr>
                          <m:t>4</m:t>
                        </m:r>
                        <m:r>
                          <a:rPr lang="en-US" altLang="zh-CN" sz="4000" i="1">
                            <a:latin typeface="Cambria Math" panose="02040503050406030204" charset="0"/>
                            <a:ea typeface="MS Mincho" charset="0"/>
                            <a:cs typeface="Cambria Math" panose="02040503050406030204" charset="0"/>
                          </a:rPr>
                          <m:t>𝜋</m:t>
                        </m:r>
                        <m:r>
                          <a:rPr lang="en-US" altLang="zh-CN" sz="4000" i="1">
                            <a:latin typeface="Cambria Math" panose="02040503050406030204" charset="0"/>
                            <a:ea typeface="MS Mincho" charset="0"/>
                            <a:cs typeface="Cambria Math" panose="02040503050406030204" charset="0"/>
                          </a:rPr>
                          <m:t>𝑅</m:t>
                        </m:r>
                        <m:r>
                          <a:rPr lang="en-US" altLang="zh-CN" sz="4000" i="1" baseline="30000">
                            <a:latin typeface="Cambria Math" panose="02040503050406030204" charset="0"/>
                            <a:ea typeface="MS Mincho" charset="0"/>
                            <a:cs typeface="Cambria Math" panose="02040503050406030204" charset="0"/>
                          </a:rPr>
                          <m:t>3</m:t>
                        </m:r>
                      </m:num>
                      <m:den>
                        <m:r>
                          <a:rPr lang="en-US" altLang="zh-CN" sz="4000" i="1">
                            <a:latin typeface="Cambria Math" panose="02040503050406030204" charset="0"/>
                            <a:ea typeface="宋体" panose="02010600030101010101" pitchFamily="2" charset="-122"/>
                            <a:cs typeface="Cambria Math" panose="02040503050406030204" charset="0"/>
                          </a:rPr>
                          <m:t>3</m:t>
                        </m:r>
                      </m:den>
                    </m:f>
                  </m:oMath>
                </a14:m>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i="1">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2" name="文本框 1"/>
              <p:cNvSpPr txBox="1">
                <a:spLocks noRot="1" noChangeAspect="1" noMove="1" noResize="1" noEditPoints="1" noAdjustHandles="1" noChangeArrowheads="1" noChangeShapeType="1" noTextEdit="1"/>
              </p:cNvSpPr>
              <p:nvPr/>
            </p:nvSpPr>
            <p:spPr>
              <a:xfrm>
                <a:off x="959485" y="1018540"/>
                <a:ext cx="10309860" cy="1407160"/>
              </a:xfrm>
              <a:prstGeom prst="rect">
                <a:avLst/>
              </a:prstGeom>
              <a:blipFill rotWithShape="1">
                <a:blip r:embed="rId1"/>
                <a:stretch>
                  <a:fillRect t="-5731"/>
                </a:stretch>
              </a:blipFill>
            </p:spPr>
            <p:txBody>
              <a:bodyPr/>
              <a:lstStyle/>
              <a:p>
                <a:r>
                  <a:rPr lang="zh-CN" altLang="en-US">
                    <a:noFill/>
                  </a:rPr>
                  <a:t> </a:t>
                </a:r>
              </a:p>
            </p:txBody>
          </p:sp>
        </mc:Fallback>
      </mc:AlternateContent>
      <p:sp>
        <p:nvSpPr>
          <p:cNvPr id="3" name="文本框 2"/>
          <p:cNvSpPr txBox="1"/>
          <p:nvPr/>
        </p:nvSpPr>
        <p:spPr>
          <a:xfrm>
            <a:off x="1664970" y="2987675"/>
            <a:ext cx="407670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球的截面的性质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mc:AlternateContent xmlns:mc="http://schemas.openxmlformats.org/markup-compatibility/2006">
        <mc:Choice xmlns:a14="http://schemas.microsoft.com/office/drawing/2010/main" Requires="a14">
          <p:sp>
            <p:nvSpPr>
              <p:cNvPr id="5" name="文本框 4"/>
              <p:cNvSpPr txBox="1"/>
              <p:nvPr/>
            </p:nvSpPr>
            <p:spPr>
              <a:xfrm>
                <a:off x="784860" y="3901440"/>
                <a:ext cx="9987915" cy="2692400"/>
              </a:xfrm>
              <a:prstGeom prst="rect">
                <a:avLst/>
              </a:prstGeom>
            </p:spPr>
            <p:txBody>
              <a:bodyPr wrap="square">
                <a:sp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）球的任何截面是圆面.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（2）球心和截面(不过球心)圆心的连线垂直于截面.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（3）球心到截面的距离</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𝑑</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与球的半径</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𝑅</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及截面的半径</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的关系为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m:t>
                    </m:r>
                    <m:rad>
                      <m:radPr>
                        <m:degHide m:val="on"/>
                        <m:ctrlPr>
                          <a:rPr lang="en-US" altLang="zh-CN" sz="2800" i="1">
                            <a:latin typeface="Cambria Math" panose="02040503050406030204" charset="0"/>
                            <a:ea typeface="宋体" panose="02010600030101010101" pitchFamily="2" charset="-122"/>
                            <a:cs typeface="Cambria Math" panose="02040503050406030204" charset="0"/>
                          </a:rPr>
                        </m:ctrlPr>
                      </m:radPr>
                      <m:deg/>
                      <m:e>
                        <m:r>
                          <a:rPr lang="en-US" altLang="zh-CN" sz="2800" i="1">
                            <a:latin typeface="Cambria Math" panose="02040503050406030204" charset="0"/>
                            <a:ea typeface="宋体" panose="02010600030101010101" pitchFamily="2" charset="-122"/>
                            <a:cs typeface="Cambria Math" panose="02040503050406030204" charset="0"/>
                          </a:rPr>
                          <m:t>𝑅</m:t>
                        </m:r>
                        <m:r>
                          <a:rPr lang="en-US" altLang="zh-CN" sz="2800" i="1" baseline="30000">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𝑑</m:t>
                        </m:r>
                        <m:r>
                          <a:rPr lang="en-US" altLang="zh-CN" sz="2800" i="1" baseline="30000">
                            <a:latin typeface="Cambria Math" panose="02040503050406030204" charset="0"/>
                            <a:ea typeface="宋体" panose="02010600030101010101" pitchFamily="2" charset="-122"/>
                            <a:cs typeface="Cambria Math" panose="02040503050406030204" charset="0"/>
                          </a:rPr>
                          <m:t>2</m:t>
                        </m:r>
                      </m:e>
                    </m:rad>
                  </m:oMath>
                </a14:m>
                <a:r>
                  <a:rPr lang="en-US" altLang="zh-CN" sz="2800" i="1">
                    <a:latin typeface="Cambria Math" panose="02040503050406030204" charset="0"/>
                    <a:ea typeface="宋体" panose="02010600030101010101" pitchFamily="2" charset="-122"/>
                    <a:cs typeface="Cambria Math" panose="02040503050406030204" charset="0"/>
                  </a:rPr>
                  <a:t>.</a:t>
                </a:r>
                <a:endParaRPr lang="en-US" altLang="zh-CN" sz="2800" i="1">
                  <a:latin typeface="Cambria Math" panose="02040503050406030204" charset="0"/>
                  <a:ea typeface="宋体" panose="02010600030101010101" pitchFamily="2" charset="-122"/>
                  <a:cs typeface="Cambria Math" panose="02040503050406030204" charset="0"/>
                </a:endParaRPr>
              </a:p>
            </p:txBody>
          </p:sp>
        </mc:Choice>
        <mc:Fallback>
          <p:sp>
            <p:nvSpPr>
              <p:cNvPr id="5" name="文本框 4"/>
              <p:cNvSpPr txBox="1">
                <a:spLocks noRot="1" noChangeAspect="1" noMove="1" noResize="1" noEditPoints="1" noAdjustHandles="1" noChangeArrowheads="1" noChangeShapeType="1" noTextEdit="1"/>
              </p:cNvSpPr>
              <p:nvPr/>
            </p:nvSpPr>
            <p:spPr>
              <a:xfrm>
                <a:off x="784860" y="3901440"/>
                <a:ext cx="9987915" cy="2692400"/>
              </a:xfrm>
              <a:prstGeom prst="rect">
                <a:avLst/>
              </a:prstGeom>
              <a:blipFill rotWithShape="1">
                <a:blip r:embed="rId2"/>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664970" y="544830"/>
            <a:ext cx="717359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5.</a:t>
            </a:r>
            <a:r>
              <a:rPr lang="zh-CN" altLang="en-US" sz="3200" b="1" dirty="0">
                <a:solidFill>
                  <a:srgbClr val="E81818"/>
                </a:solidFill>
                <a:latin typeface="黑体" panose="02010609060101010101" charset="-122"/>
                <a:ea typeface="黑体" panose="02010609060101010101" charset="-122"/>
                <a:cs typeface="黑体" panose="02010609060101010101" charset="-122"/>
              </a:rPr>
              <a:t>长方体体对角线与外接球直径的关系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941070" y="1308735"/>
            <a:ext cx="10309860" cy="1383665"/>
          </a:xfrm>
          <a:prstGeom prst="rect">
            <a:avLst/>
          </a:prstGeom>
        </p:spPr>
        <p:txBody>
          <a:bodyPr wrap="square">
            <a:sp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i="1">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长方体的顶点都在同一球面上</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则该球的直径等于长方体的体对角线长</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664970" y="3077210"/>
            <a:ext cx="657161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6.</a:t>
            </a:r>
            <a:r>
              <a:rPr lang="zh-CN" altLang="en-US" sz="3200" b="1" dirty="0">
                <a:solidFill>
                  <a:srgbClr val="E81818"/>
                </a:solidFill>
                <a:latin typeface="黑体" panose="02010609060101010101" charset="-122"/>
                <a:ea typeface="黑体" panose="02010609060101010101" charset="-122"/>
                <a:cs typeface="黑体" panose="02010609060101010101" charset="-122"/>
              </a:rPr>
              <a:t>求空间几何体的体积的常用方法</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941070" y="3901440"/>
            <a:ext cx="9987915" cy="2030095"/>
          </a:xfrm>
          <a:prstGeom prst="rect">
            <a:avLst/>
          </a:prstGeom>
        </p:spPr>
        <p:txBody>
          <a:bodyPr wrap="square">
            <a:spAutoFit/>
          </a:bodyPr>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公式法</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割补法</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等体积法</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0915" y="205105"/>
            <a:ext cx="463423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二、四个基本事实</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575810" y="40259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55930" y="1038860"/>
            <a:ext cx="11280140" cy="5650865"/>
          </a:xfrm>
          <a:prstGeom prst="rect">
            <a:avLst/>
          </a:prstGeom>
        </p:spPr>
        <p:txBody>
          <a:bodyPr wrap="square">
            <a:noAutofit/>
          </a:bodyPr>
          <a:p>
            <a:pPr marL="0" indent="0" algn="just" defTabSz="266700">
              <a:lnSpc>
                <a:spcPct val="12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）四个基本事实</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2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基本事实</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过不在一条直线上的三点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有且只有一个平面</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2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基本事实</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如果一条直线上的两点在一个平面内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那么这条直线在这个平面内</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2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基本事实</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如果两个不重合的平面有一个公共点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那么它们有且只有一条过该点的公共直线</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2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基本事实</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平行于同一条直线的两条直线平行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algn="just" defTabSz="266700">
              <a:lnSpc>
                <a:spcPct val="120000"/>
              </a:lnSpc>
              <a:buClrTx/>
              <a:buSzTx/>
              <a:buNone/>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（2）基本事实1和2的三个推论.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marL="0" algn="just" defTabSz="266700">
              <a:lnSpc>
                <a:spcPct val="120000"/>
              </a:lnSpc>
              <a:buClrTx/>
              <a:buSzTx/>
              <a:buNone/>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推论1:经过一条直线和这条直线外一点,有且只有一个平面.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marL="0" algn="just" defTabSz="266700">
              <a:lnSpc>
                <a:spcPct val="120000"/>
              </a:lnSpc>
              <a:buClrTx/>
              <a:buSzTx/>
              <a:buNone/>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推论2:经过两条相交直线,有且只有一个平面.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marL="0" algn="just" defTabSz="266700">
              <a:lnSpc>
                <a:spcPct val="120000"/>
              </a:lnSpc>
              <a:buClrTx/>
              <a:buSzTx/>
              <a:buNone/>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推论3:经过两条平行直线,有且只有一个平面.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20000"/>
              </a:lnSpc>
              <a:spcBef>
                <a:spcPct val="0"/>
              </a:spcBef>
              <a:spcAft>
                <a:spcPct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30000"/>
              </a:lnSpc>
              <a:spcBef>
                <a:spcPct val="0"/>
              </a:spcBef>
              <a:spcAft>
                <a:spcPct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583.9793132648193,&quot;left&quot;:35.9,&quot;top&quot;:124.35,&quot;width&quot;:1132.254503626677}"/>
</p:tagLst>
</file>

<file path=ppt/tags/tag101.xml><?xml version="1.0" encoding="utf-8"?>
<p:tagLst xmlns:p="http://schemas.openxmlformats.org/presentationml/2006/main">
  <p:tag name="KSO_WM_DIAGRAM_VIRTUALLY_FRAME" val="{&quot;height&quot;:583.9793132648193,&quot;left&quot;:35.9,&quot;top&quot;:124.35,&quot;width&quot;:1132.254503626677}"/>
</p:tagLst>
</file>

<file path=ppt/tags/tag102.xml><?xml version="1.0" encoding="utf-8"?>
<p:tagLst xmlns:p="http://schemas.openxmlformats.org/presentationml/2006/main">
  <p:tag name="KSO_WM_DIAGRAM_VIRTUALLY_FRAME" val="{&quot;height&quot;:583.9793132648193,&quot;left&quot;:35.9,&quot;top&quot;:124.35,&quot;width&quot;:1132.254503626677}"/>
</p:tagLst>
</file>

<file path=ppt/tags/tag103.xml><?xml version="1.0" encoding="utf-8"?>
<p:tagLst xmlns:p="http://schemas.openxmlformats.org/presentationml/2006/main">
  <p:tag name="KSO_WM_DIAGRAM_VIRTUALLY_FRAME" val="{&quot;height&quot;:583.9793132648193,&quot;left&quot;:35.9,&quot;top&quot;:124.35,&quot;width&quot;:1132.254503626677}"/>
</p:tagLst>
</file>

<file path=ppt/tags/tag104.xml><?xml version="1.0" encoding="utf-8"?>
<p:tagLst xmlns:p="http://schemas.openxmlformats.org/presentationml/2006/main">
  <p:tag name="KSO_WM_DIAGRAM_VIRTUALLY_FRAME" val="{&quot;height&quot;:583.9793132648193,&quot;left&quot;:35.9,&quot;top&quot;:124.35,&quot;width&quot;:1132.254503626677}"/>
</p:tagLst>
</file>

<file path=ppt/tags/tag105.xml><?xml version="1.0" encoding="utf-8"?>
<p:tagLst xmlns:p="http://schemas.openxmlformats.org/presentationml/2006/main">
  <p:tag name="KSO_WM_DIAGRAM_VIRTUALLY_FRAME" val="{&quot;height&quot;:583.9793132648193,&quot;left&quot;:35.9,&quot;top&quot;:124.35,&quot;width&quot;:1132.254503626677}"/>
</p:tagLst>
</file>

<file path=ppt/tags/tag106.xml><?xml version="1.0" encoding="utf-8"?>
<p:tagLst xmlns:p="http://schemas.openxmlformats.org/presentationml/2006/main">
  <p:tag name="KSO_WM_DIAGRAM_VIRTUALLY_FRAME" val="{&quot;height&quot;:583.9793132648193,&quot;left&quot;:35.9,&quot;top&quot;:124.35,&quot;width&quot;:1132.254503626677}"/>
</p:tagLst>
</file>

<file path=ppt/tags/tag107.xml><?xml version="1.0" encoding="utf-8"?>
<p:tagLst xmlns:p="http://schemas.openxmlformats.org/presentationml/2006/main">
  <p:tag name="KSO_WM_DIAGRAM_VIRTUALLY_FRAME" val="{&quot;height&quot;:583.9793132648193,&quot;left&quot;:35.9,&quot;top&quot;:124.35,&quot;width&quot;:1132.254503626677}"/>
</p:tagLst>
</file>

<file path=ppt/tags/tag108.xml><?xml version="1.0" encoding="utf-8"?>
<p:tagLst xmlns:p="http://schemas.openxmlformats.org/presentationml/2006/main">
  <p:tag name="KSO_WM_DIAGRAM_VIRTUALLY_FRAME" val="{&quot;height&quot;:583.9793132648193,&quot;left&quot;:35.9,&quot;top&quot;:124.35,&quot;width&quot;:1132.254503626677}"/>
</p:tagLst>
</file>

<file path=ppt/tags/tag109.xml><?xml version="1.0" encoding="utf-8"?>
<p:tagLst xmlns:p="http://schemas.openxmlformats.org/presentationml/2006/main">
  <p:tag name="KSO_WM_DIAGRAM_VIRTUALLY_FRAME" val="{&quot;height&quot;:623.8793132648193,&quot;left&quot;:21.3,&quot;top&quot;:84.45,&quot;width&quot;:1146.854503626677}"/>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623.8793132648193,&quot;left&quot;:21.3,&quot;top&quot;:84.45,&quot;width&quot;:1146.854503626677}"/>
</p:tagLst>
</file>

<file path=ppt/tags/tag111.xml><?xml version="1.0" encoding="utf-8"?>
<p:tagLst xmlns:p="http://schemas.openxmlformats.org/presentationml/2006/main">
  <p:tag name="KSO_WM_DIAGRAM_VIRTUALLY_FRAME" val="{&quot;height&quot;:623.8793132648193,&quot;left&quot;:21.3,&quot;top&quot;:84.45,&quot;width&quot;:1146.854503626677}"/>
</p:tagLst>
</file>

<file path=ppt/tags/tag112.xml><?xml version="1.0" encoding="utf-8"?>
<p:tagLst xmlns:p="http://schemas.openxmlformats.org/presentationml/2006/main">
  <p:tag name="KSO_WM_DIAGRAM_VIRTUALLY_FRAME" val="{&quot;height&quot;:623.8793132648193,&quot;left&quot;:21.3,&quot;top&quot;:84.45,&quot;width&quot;:1146.854503626677}"/>
</p:tagLst>
</file>

<file path=ppt/tags/tag113.xml><?xml version="1.0" encoding="utf-8"?>
<p:tagLst xmlns:p="http://schemas.openxmlformats.org/presentationml/2006/main">
  <p:tag name="KSO_WM_DIAGRAM_VIRTUALLY_FRAME" val="{&quot;height&quot;:623.8793132648193,&quot;left&quot;:21.3,&quot;top&quot;:84.45,&quot;width&quot;:1146.854503626677}"/>
</p:tagLst>
</file>

<file path=ppt/tags/tag114.xml><?xml version="1.0" encoding="utf-8"?>
<p:tagLst xmlns:p="http://schemas.openxmlformats.org/presentationml/2006/main">
  <p:tag name="KSO_WM_DIAGRAM_VIRTUALLY_FRAME" val="{&quot;height&quot;:623.8793132648193,&quot;left&quot;:21.3,&quot;top&quot;:84.45,&quot;width&quot;:1146.854503626677}"/>
</p:tagLst>
</file>

<file path=ppt/tags/tag115.xml><?xml version="1.0" encoding="utf-8"?>
<p:tagLst xmlns:p="http://schemas.openxmlformats.org/presentationml/2006/main">
  <p:tag name="KSO_WM_DIAGRAM_VIRTUALLY_FRAME" val="{&quot;height&quot;:623.8793132648193,&quot;left&quot;:21.3,&quot;top&quot;:84.45,&quot;width&quot;:1146.854503626677}"/>
</p:tagLst>
</file>

<file path=ppt/tags/tag116.xml><?xml version="1.0" encoding="utf-8"?>
<p:tagLst xmlns:p="http://schemas.openxmlformats.org/presentationml/2006/main">
  <p:tag name="KSO_WM_DIAGRAM_VIRTUALLY_FRAME" val="{&quot;height&quot;:623.8793132648193,&quot;left&quot;:21.3,&quot;top&quot;:84.45,&quot;width&quot;:1146.854503626677}"/>
</p:tagLst>
</file>

<file path=ppt/tags/tag117.xml><?xml version="1.0" encoding="utf-8"?>
<p:tagLst xmlns:p="http://schemas.openxmlformats.org/presentationml/2006/main">
  <p:tag name="KSO_WM_DIAGRAM_VIRTUALLY_FRAME" val="{&quot;height&quot;:623.8793132648193,&quot;left&quot;:21.3,&quot;top&quot;:84.45,&quot;width&quot;:1146.854503626677}"/>
</p:tagLst>
</file>

<file path=ppt/tags/tag118.xml><?xml version="1.0" encoding="utf-8"?>
<p:tagLst xmlns:p="http://schemas.openxmlformats.org/presentationml/2006/main">
  <p:tag name="KSO_WM_DIAGRAM_VIRTUALLY_FRAME" val="{&quot;height&quot;:623.8793132648193,&quot;left&quot;:21.3,&quot;top&quot;:84.45,&quot;width&quot;:1146.854503626677}"/>
</p:tagLst>
</file>

<file path=ppt/tags/tag119.xml><?xml version="1.0" encoding="utf-8"?>
<p:tagLst xmlns:p="http://schemas.openxmlformats.org/presentationml/2006/main">
  <p:tag name="KSO_WM_DIAGRAM_VIRTUALLY_FRAME" val="{&quot;height&quot;:623.8793132648193,&quot;left&quot;:21.3,&quot;top&quot;:84.45,&quot;width&quot;:1146.854503626677}"/>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623.8793132648193,&quot;left&quot;:21.3,&quot;top&quot;:84.45,&quot;width&quot;:1146.854503626677}"/>
</p:tagLst>
</file>

<file path=ppt/tags/tag121.xml><?xml version="1.0" encoding="utf-8"?>
<p:tagLst xmlns:p="http://schemas.openxmlformats.org/presentationml/2006/main">
  <p:tag name="KSO_WM_DIAGRAM_VIRTUALLY_FRAME" val="{&quot;height&quot;:583.9793132648193,&quot;left&quot;:35.9,&quot;top&quot;:124.35,&quot;width&quot;:1132.254503626677}"/>
</p:tagLst>
</file>

<file path=ppt/tags/tag122.xml><?xml version="1.0" encoding="utf-8"?>
<p:tagLst xmlns:p="http://schemas.openxmlformats.org/presentationml/2006/main">
  <p:tag name="KSO_WM_DIAGRAM_VIRTUALLY_FRAME" val="{&quot;height&quot;:583.9793132648193,&quot;left&quot;:35.9,&quot;top&quot;:124.35,&quot;width&quot;:1132.254503626677}"/>
</p:tagLst>
</file>

<file path=ppt/tags/tag123.xml><?xml version="1.0" encoding="utf-8"?>
<p:tagLst xmlns:p="http://schemas.openxmlformats.org/presentationml/2006/main">
  <p:tag name="KSO_WM_DIAGRAM_VIRTUALLY_FRAME" val="{&quot;height&quot;:583.9793132648193,&quot;left&quot;:35.9,&quot;top&quot;:124.35,&quot;width&quot;:1132.254503626677}"/>
</p:tagLst>
</file>

<file path=ppt/tags/tag124.xml><?xml version="1.0" encoding="utf-8"?>
<p:tagLst xmlns:p="http://schemas.openxmlformats.org/presentationml/2006/main">
  <p:tag name="KSO_WM_DIAGRAM_VIRTUALLY_FRAME" val="{&quot;height&quot;:583.9793132648193,&quot;left&quot;:35.9,&quot;top&quot;:124.35,&quot;width&quot;:1132.254503626677}"/>
</p:tagLst>
</file>

<file path=ppt/tags/tag125.xml><?xml version="1.0" encoding="utf-8"?>
<p:tagLst xmlns:p="http://schemas.openxmlformats.org/presentationml/2006/main">
  <p:tag name="KSO_WM_DIAGRAM_VIRTUALLY_FRAME" val="{&quot;height&quot;:583.9793132648193,&quot;left&quot;:35.9,&quot;top&quot;:124.35,&quot;width&quot;:1132.254503626677}"/>
</p:tagLst>
</file>

<file path=ppt/tags/tag126.xml><?xml version="1.0" encoding="utf-8"?>
<p:tagLst xmlns:p="http://schemas.openxmlformats.org/presentationml/2006/main">
  <p:tag name="KSO_WM_DIAGRAM_VIRTUALLY_FRAME" val="{&quot;height&quot;:583.9793132648193,&quot;left&quot;:35.9,&quot;top&quot;:124.35,&quot;width&quot;:1132.254503626677}"/>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583.9293132648193,&quot;left&quot;:35.9,&quot;top&quot;:124.4,&quot;width&quot;:1132.254503626677}"/>
</p:tagLst>
</file>

<file path=ppt/tags/tag64.xml><?xml version="1.0" encoding="utf-8"?>
<p:tagLst xmlns:p="http://schemas.openxmlformats.org/presentationml/2006/main">
  <p:tag name="KSO_WM_DIAGRAM_VIRTUALLY_FRAME" val="{&quot;height&quot;:583.9293132648193,&quot;left&quot;:35.9,&quot;top&quot;:124.4,&quot;width&quot;:1132.254503626677}"/>
</p:tagLst>
</file>

<file path=ppt/tags/tag65.xml><?xml version="1.0" encoding="utf-8"?>
<p:tagLst xmlns:p="http://schemas.openxmlformats.org/presentationml/2006/main">
  <p:tag name="KSO_WM_DIAGRAM_VIRTUALLY_FRAME" val="{&quot;height&quot;:583.9293132648193,&quot;left&quot;:35.9,&quot;top&quot;:124.4,&quot;width&quot;:1132.254503626677}"/>
</p:tagLst>
</file>

<file path=ppt/tags/tag66.xml><?xml version="1.0" encoding="utf-8"?>
<p:tagLst xmlns:p="http://schemas.openxmlformats.org/presentationml/2006/main">
  <p:tag name="KSO_WM_DIAGRAM_VIRTUALLY_FRAME" val="{&quot;height&quot;:583.9293132648193,&quot;left&quot;:35.9,&quot;top&quot;:124.4,&quot;width&quot;:1132.254503626677}"/>
</p:tagLst>
</file>

<file path=ppt/tags/tag67.xml><?xml version="1.0" encoding="utf-8"?>
<p:tagLst xmlns:p="http://schemas.openxmlformats.org/presentationml/2006/main">
  <p:tag name="KSO_WM_DIAGRAM_VIRTUALLY_FRAME" val="{&quot;height&quot;:583.9293132648193,&quot;left&quot;:35.9,&quot;top&quot;:124.4,&quot;width&quot;:1132.254503626677}"/>
</p:tagLst>
</file>

<file path=ppt/tags/tag68.xml><?xml version="1.0" encoding="utf-8"?>
<p:tagLst xmlns:p="http://schemas.openxmlformats.org/presentationml/2006/main">
  <p:tag name="KSO_WM_DIAGRAM_VIRTUALLY_FRAME" val="{&quot;height&quot;:583.9293132648193,&quot;left&quot;:35.9,&quot;top&quot;:124.4,&quot;width&quot;:1132.254503626677}"/>
</p:tagLst>
</file>

<file path=ppt/tags/tag69.xml><?xml version="1.0" encoding="utf-8"?>
<p:tagLst xmlns:p="http://schemas.openxmlformats.org/presentationml/2006/main">
  <p:tag name="KSO_WM_DIAGRAM_VIRTUALLY_FRAME" val="{&quot;height&quot;:583.9293132648193,&quot;left&quot;:35.9,&quot;top&quot;:124.4,&quot;width&quot;:1132.25450362667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583.9293132648193,&quot;left&quot;:35.9,&quot;top&quot;:124.4,&quot;width&quot;:1132.254503626677}"/>
</p:tagLst>
</file>

<file path=ppt/tags/tag71.xml><?xml version="1.0" encoding="utf-8"?>
<p:tagLst xmlns:p="http://schemas.openxmlformats.org/presentationml/2006/main">
  <p:tag name="KSO_WM_DIAGRAM_VIRTUALLY_FRAME" val="{&quot;height&quot;:583.9793132648193,&quot;left&quot;:35.9,&quot;top&quot;:124.35,&quot;width&quot;:1132.254503626677}"/>
</p:tagLst>
</file>

<file path=ppt/tags/tag72.xml><?xml version="1.0" encoding="utf-8"?>
<p:tagLst xmlns:p="http://schemas.openxmlformats.org/presentationml/2006/main">
  <p:tag name="KSO_WM_DIAGRAM_VIRTUALLY_FRAME" val="{&quot;height&quot;:583.9793132648193,&quot;left&quot;:35.9,&quot;top&quot;:124.35,&quot;width&quot;:1132.254503626677}"/>
</p:tagLst>
</file>

<file path=ppt/tags/tag73.xml><?xml version="1.0" encoding="utf-8"?>
<p:tagLst xmlns:p="http://schemas.openxmlformats.org/presentationml/2006/main">
  <p:tag name="KSO_WM_DIAGRAM_VIRTUALLY_FRAME" val="{&quot;height&quot;:583.9793132648193,&quot;left&quot;:35.9,&quot;top&quot;:124.35,&quot;width&quot;:1132.254503626677}"/>
</p:tagLst>
</file>

<file path=ppt/tags/tag74.xml><?xml version="1.0" encoding="utf-8"?>
<p:tagLst xmlns:p="http://schemas.openxmlformats.org/presentationml/2006/main">
  <p:tag name="KSO_WM_DIAGRAM_VIRTUALLY_FRAME" val="{&quot;height&quot;:583.9793132648193,&quot;left&quot;:35.9,&quot;top&quot;:124.35,&quot;width&quot;:1132.254503626677}"/>
</p:tagLst>
</file>

<file path=ppt/tags/tag75.xml><?xml version="1.0" encoding="utf-8"?>
<p:tagLst xmlns:p="http://schemas.openxmlformats.org/presentationml/2006/main">
  <p:tag name="KSO_WM_DIAGRAM_VIRTUALLY_FRAME" val="{&quot;height&quot;:583.9793132648193,&quot;left&quot;:35.9,&quot;top&quot;:124.35,&quot;width&quot;:1132.254503626677}"/>
</p:tagLst>
</file>

<file path=ppt/tags/tag76.xml><?xml version="1.0" encoding="utf-8"?>
<p:tagLst xmlns:p="http://schemas.openxmlformats.org/presentationml/2006/main">
  <p:tag name="KSO_WM_DIAGRAM_VIRTUALLY_FRAME" val="{&quot;height&quot;:583.9793132648193,&quot;left&quot;:35.9,&quot;top&quot;:124.35,&quot;width&quot;:1132.254503626677}"/>
</p:tagLst>
</file>

<file path=ppt/tags/tag77.xml><?xml version="1.0" encoding="utf-8"?>
<p:tagLst xmlns:p="http://schemas.openxmlformats.org/presentationml/2006/main">
  <p:tag name="KSO_WM_DIAGRAM_VIRTUALLY_FRAME" val="{&quot;height&quot;:583.9793132648193,&quot;left&quot;:35.9,&quot;top&quot;:124.35,&quot;width&quot;:1132.254503626677}"/>
</p:tagLst>
</file>

<file path=ppt/tags/tag78.xml><?xml version="1.0" encoding="utf-8"?>
<p:tagLst xmlns:p="http://schemas.openxmlformats.org/presentationml/2006/main">
  <p:tag name="KSO_WM_DIAGRAM_VIRTUALLY_FRAME" val="{&quot;height&quot;:583.9793132648193,&quot;left&quot;:35.9,&quot;top&quot;:124.35,&quot;width&quot;:1132.254503626677}"/>
</p:tagLst>
</file>

<file path=ppt/tags/tag79.xml><?xml version="1.0" encoding="utf-8"?>
<p:tagLst xmlns:p="http://schemas.openxmlformats.org/presentationml/2006/main">
  <p:tag name="KSO_WM_DIAGRAM_VIRTUALLY_FRAME" val="{&quot;height&quot;:583.9793132648193,&quot;left&quot;:12.5,&quot;top&quot;:109.1,&quot;width&quot;:1158.004503626677}"/>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583.9793132648193,&quot;left&quot;:12.5,&quot;top&quot;:109.1,&quot;width&quot;:1158.004503626677}"/>
</p:tagLst>
</file>

<file path=ppt/tags/tag81.xml><?xml version="1.0" encoding="utf-8"?>
<p:tagLst xmlns:p="http://schemas.openxmlformats.org/presentationml/2006/main">
  <p:tag name="KSO_WM_DIAGRAM_VIRTUALLY_FRAME" val="{&quot;height&quot;:583.9793132648193,&quot;left&quot;:12.5,&quot;top&quot;:109.1,&quot;width&quot;:1158.004503626677}"/>
</p:tagLst>
</file>

<file path=ppt/tags/tag82.xml><?xml version="1.0" encoding="utf-8"?>
<p:tagLst xmlns:p="http://schemas.openxmlformats.org/presentationml/2006/main">
  <p:tag name="KSO_WM_DIAGRAM_VIRTUALLY_FRAME" val="{&quot;height&quot;:583.9793132648193,&quot;left&quot;:35.9,&quot;top&quot;:124.35,&quot;width&quot;:1132.254503626677}"/>
</p:tagLst>
</file>

<file path=ppt/tags/tag83.xml><?xml version="1.0" encoding="utf-8"?>
<p:tagLst xmlns:p="http://schemas.openxmlformats.org/presentationml/2006/main">
  <p:tag name="KSO_WM_DIAGRAM_VIRTUALLY_FRAME" val="{&quot;height&quot;:583.9793132648193,&quot;left&quot;:35.9,&quot;top&quot;:124.35,&quot;width&quot;:1132.254503626677}"/>
</p:tagLst>
</file>

<file path=ppt/tags/tag84.xml><?xml version="1.0" encoding="utf-8"?>
<p:tagLst xmlns:p="http://schemas.openxmlformats.org/presentationml/2006/main">
  <p:tag name="KSO_WM_DIAGRAM_VIRTUALLY_FRAME" val="{&quot;height&quot;:583.9793132648193,&quot;left&quot;:35.9,&quot;top&quot;:124.35,&quot;width&quot;:1132.254503626677}"/>
</p:tagLst>
</file>

<file path=ppt/tags/tag85.xml><?xml version="1.0" encoding="utf-8"?>
<p:tagLst xmlns:p="http://schemas.openxmlformats.org/presentationml/2006/main">
  <p:tag name="KSO_WM_DIAGRAM_VIRTUALLY_FRAME" val="{&quot;height&quot;:583.9793132648193,&quot;left&quot;:12.5,&quot;top&quot;:109.1,&quot;width&quot;:1158.004503626677}"/>
</p:tagLst>
</file>

<file path=ppt/tags/tag86.xml><?xml version="1.0" encoding="utf-8"?>
<p:tagLst xmlns:p="http://schemas.openxmlformats.org/presentationml/2006/main">
  <p:tag name="KSO_WM_DIAGRAM_VIRTUALLY_FRAME" val="{&quot;height&quot;:583.9793132648193,&quot;left&quot;:12.5,&quot;top&quot;:109.1,&quot;width&quot;:1158.004503626677}"/>
</p:tagLst>
</file>

<file path=ppt/tags/tag87.xml><?xml version="1.0" encoding="utf-8"?>
<p:tagLst xmlns:p="http://schemas.openxmlformats.org/presentationml/2006/main">
  <p:tag name="KSO_WM_DIAGRAM_VIRTUALLY_FRAME" val="{&quot;height&quot;:583.9793132648193,&quot;left&quot;:12.5,&quot;top&quot;:109.1,&quot;width&quot;:1158.004503626677}"/>
</p:tagLst>
</file>

<file path=ppt/tags/tag88.xml><?xml version="1.0" encoding="utf-8"?>
<p:tagLst xmlns:p="http://schemas.openxmlformats.org/presentationml/2006/main">
  <p:tag name="KSO_WM_DIAGRAM_VIRTUALLY_FRAME" val="{&quot;height&quot;:583.9793132648193,&quot;left&quot;:35.9,&quot;top&quot;:124.35,&quot;width&quot;:1132.254503626677}"/>
</p:tagLst>
</file>

<file path=ppt/tags/tag89.xml><?xml version="1.0" encoding="utf-8"?>
<p:tagLst xmlns:p="http://schemas.openxmlformats.org/presentationml/2006/main">
  <p:tag name="KSO_WM_DIAGRAM_VIRTUALLY_FRAME" val="{&quot;height&quot;:583.9793132648193,&quot;left&quot;:35.9,&quot;top&quot;:124.35,&quot;width&quot;:1132.254503626677}"/>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583.9793132648193,&quot;left&quot;:35.9,&quot;top&quot;:124.35,&quot;width&quot;:1132.254503626677}"/>
</p:tagLst>
</file>

<file path=ppt/tags/tag91.xml><?xml version="1.0" encoding="utf-8"?>
<p:tagLst xmlns:p="http://schemas.openxmlformats.org/presentationml/2006/main">
  <p:tag name="KSO_WM_DIAGRAM_VIRTUALLY_FRAME" val="{&quot;height&quot;:583.9793132648193,&quot;left&quot;:35.9,&quot;top&quot;:124.35,&quot;width&quot;:1132.254503626677}"/>
</p:tagLst>
</file>

<file path=ppt/tags/tag92.xml><?xml version="1.0" encoding="utf-8"?>
<p:tagLst xmlns:p="http://schemas.openxmlformats.org/presentationml/2006/main">
  <p:tag name="KSO_WM_DIAGRAM_VIRTUALLY_FRAME" val="{&quot;height&quot;:583.9793132648193,&quot;left&quot;:35.9,&quot;top&quot;:124.35,&quot;width&quot;:1132.254503626677}"/>
</p:tagLst>
</file>

<file path=ppt/tags/tag93.xml><?xml version="1.0" encoding="utf-8"?>
<p:tagLst xmlns:p="http://schemas.openxmlformats.org/presentationml/2006/main">
  <p:tag name="KSO_WM_DIAGRAM_VIRTUALLY_FRAME" val="{&quot;height&quot;:583.9793132648193,&quot;left&quot;:35.9,&quot;top&quot;:124.35,&quot;width&quot;:1132.254503626677}"/>
</p:tagLst>
</file>

<file path=ppt/tags/tag94.xml><?xml version="1.0" encoding="utf-8"?>
<p:tagLst xmlns:p="http://schemas.openxmlformats.org/presentationml/2006/main">
  <p:tag name="KSO_WM_DIAGRAM_VIRTUALLY_FRAME" val="{&quot;height&quot;:583.9793132648193,&quot;left&quot;:35.9,&quot;top&quot;:124.35,&quot;width&quot;:1132.254503626677}"/>
</p:tagLst>
</file>

<file path=ppt/tags/tag95.xml><?xml version="1.0" encoding="utf-8"?>
<p:tagLst xmlns:p="http://schemas.openxmlformats.org/presentationml/2006/main">
  <p:tag name="KSO_WM_DIAGRAM_VIRTUALLY_FRAME" val="{&quot;height&quot;:583.9793132648193,&quot;left&quot;:35.9,&quot;top&quot;:124.35,&quot;width&quot;:1132.254503626677}"/>
</p:tagLst>
</file>

<file path=ppt/tags/tag96.xml><?xml version="1.0" encoding="utf-8"?>
<p:tagLst xmlns:p="http://schemas.openxmlformats.org/presentationml/2006/main">
  <p:tag name="KSO_WM_DIAGRAM_VIRTUALLY_FRAME" val="{&quot;height&quot;:583.9793132648193,&quot;left&quot;:35.9,&quot;top&quot;:124.35,&quot;width&quot;:1132.254503626677}"/>
</p:tagLst>
</file>

<file path=ppt/tags/tag97.xml><?xml version="1.0" encoding="utf-8"?>
<p:tagLst xmlns:p="http://schemas.openxmlformats.org/presentationml/2006/main">
  <p:tag name="KSO_WM_DIAGRAM_VIRTUALLY_FRAME" val="{&quot;height&quot;:583.9793132648193,&quot;left&quot;:35.9,&quot;top&quot;:124.35,&quot;width&quot;:1132.254503626677}"/>
</p:tagLst>
</file>

<file path=ppt/tags/tag98.xml><?xml version="1.0" encoding="utf-8"?>
<p:tagLst xmlns:p="http://schemas.openxmlformats.org/presentationml/2006/main">
  <p:tag name="KSO_WM_DIAGRAM_VIRTUALLY_FRAME" val="{&quot;height&quot;:583.9793132648193,&quot;left&quot;:35.9,&quot;top&quot;:124.35,&quot;width&quot;:1132.254503626677}"/>
</p:tagLst>
</file>

<file path=ppt/tags/tag99.xml><?xml version="1.0" encoding="utf-8"?>
<p:tagLst xmlns:p="http://schemas.openxmlformats.org/presentationml/2006/main">
  <p:tag name="KSO_WM_DIAGRAM_VIRTUALLY_FRAME" val="{&quot;height&quot;:583.9793132648193,&quot;left&quot;:35.9,&quot;top&quot;:124.35,&quot;width&quot;:1132.254503626677}"/>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3556</Words>
  <Application>WPS 演示</Application>
  <PresentationFormat>宽屏</PresentationFormat>
  <Paragraphs>203</Paragraphs>
  <Slides>29</Slides>
  <Notes>4</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4</vt:i4>
      </vt:variant>
      <vt:variant>
        <vt:lpstr>幻灯片标题</vt:lpstr>
      </vt:variant>
      <vt:variant>
        <vt:i4>29</vt:i4>
      </vt:variant>
    </vt:vector>
  </HeadingPairs>
  <TitlesOfParts>
    <vt:vector size="46" baseType="lpstr">
      <vt:lpstr>Arial</vt:lpstr>
      <vt:lpstr>宋体</vt:lpstr>
      <vt:lpstr>Wingdings</vt:lpstr>
      <vt:lpstr>Wingdings</vt:lpstr>
      <vt:lpstr>微软雅黑</vt:lpstr>
      <vt:lpstr>方正粗黑宋简体</vt:lpstr>
      <vt:lpstr>黑体</vt:lpstr>
      <vt:lpstr>Cambria Math</vt:lpstr>
      <vt:lpstr>MS Mincho</vt:lpstr>
      <vt:lpstr>Segoe Print</vt:lpstr>
      <vt:lpstr>Arial Unicode MS</vt:lpstr>
      <vt:lpstr>Calibri</vt:lpstr>
      <vt:lpstr>WPS</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Freshhh®</cp:lastModifiedBy>
  <cp:revision>161</cp:revision>
  <dcterms:created xsi:type="dcterms:W3CDTF">2019-06-19T02:08:00Z</dcterms:created>
  <dcterms:modified xsi:type="dcterms:W3CDTF">2025-09-24T07:14:20Z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ICV">
    <vt:lpwstr>F70D990E615A4435BDC3C974D6CF5D60_13</vt:lpwstr>
  </property>
</Properties>
</file>