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70F5"/>
    <a:srgbClr val="30CAF6"/>
    <a:srgbClr val="27D9FF"/>
    <a:srgbClr val="00D4FA"/>
    <a:srgbClr val="14B7E6"/>
    <a:srgbClr val="03F1FF"/>
    <a:srgbClr val="53DDFF"/>
    <a:srgbClr val="FFFFFF"/>
    <a:srgbClr val="DCDCD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vmlDrawing" Target="../drawings/vmlDrawing2.vml"/><Relationship Id="rId4" Type="http://schemas.openxmlformats.org/officeDocument/2006/relationships/slideLayout" Target="../slideLayouts/slideLayout7.xml"/><Relationship Id="rId3" Type="http://schemas.openxmlformats.org/officeDocument/2006/relationships/oleObject" Target="../embeddings/oleObject4.bin"/><Relationship Id="rId2" Type="http://schemas.openxmlformats.org/officeDocument/2006/relationships/image" Target="../media/image2.wmf"/><Relationship Id="rId1"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vmlDrawing" Target="../drawings/vmlDrawing3.vml"/><Relationship Id="rId4" Type="http://schemas.openxmlformats.org/officeDocument/2006/relationships/slideLayout" Target="../slideLayouts/slideLayout7.xml"/><Relationship Id="rId3" Type="http://schemas.openxmlformats.org/officeDocument/2006/relationships/oleObject" Target="../embeddings/oleObject6.bin"/><Relationship Id="rId2" Type="http://schemas.openxmlformats.org/officeDocument/2006/relationships/image" Target="../media/image2.wmf"/><Relationship Id="rId1"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vmlDrawing" Target="../drawings/vmlDrawing4.vml"/><Relationship Id="rId5" Type="http://schemas.openxmlformats.org/officeDocument/2006/relationships/slideLayout" Target="../slideLayouts/slideLayout7.xml"/><Relationship Id="rId4" Type="http://schemas.openxmlformats.org/officeDocument/2006/relationships/oleObject" Target="../embeddings/oleObject8.bin"/><Relationship Id="rId3" Type="http://schemas.openxmlformats.org/officeDocument/2006/relationships/image" Target="../media/image2.wmf"/><Relationship Id="rId2" Type="http://schemas.openxmlformats.org/officeDocument/2006/relationships/oleObject" Target="../embeddings/oleObject7.bin"/><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vmlDrawing" Target="../drawings/vmlDrawing5.vml"/><Relationship Id="rId6" Type="http://schemas.openxmlformats.org/officeDocument/2006/relationships/slideLayout" Target="../slideLayouts/slideLayout7.xml"/><Relationship Id="rId5" Type="http://schemas.openxmlformats.org/officeDocument/2006/relationships/oleObject" Target="../embeddings/oleObject11.bin"/><Relationship Id="rId4" Type="http://schemas.openxmlformats.org/officeDocument/2006/relationships/oleObject" Target="../embeddings/oleObject10.bin"/><Relationship Id="rId3" Type="http://schemas.openxmlformats.org/officeDocument/2006/relationships/image" Target="../media/image2.wmf"/><Relationship Id="rId2" Type="http://schemas.openxmlformats.org/officeDocument/2006/relationships/oleObject" Target="../embeddings/oleObject9.bin"/><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vmlDrawing" Target="../drawings/vmlDrawing6.vml"/><Relationship Id="rId5" Type="http://schemas.openxmlformats.org/officeDocument/2006/relationships/slideLayout" Target="../slideLayouts/slideLayout7.xml"/><Relationship Id="rId4" Type="http://schemas.openxmlformats.org/officeDocument/2006/relationships/oleObject" Target="../embeddings/oleObject13.bin"/><Relationship Id="rId3" Type="http://schemas.openxmlformats.org/officeDocument/2006/relationships/image" Target="../media/image2.wmf"/><Relationship Id="rId2" Type="http://schemas.openxmlformats.org/officeDocument/2006/relationships/oleObject" Target="../embeddings/oleObject12.bin"/><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vmlDrawing" Target="../drawings/vmlDrawing7.vml"/><Relationship Id="rId4" Type="http://schemas.openxmlformats.org/officeDocument/2006/relationships/slideLayout" Target="../slideLayouts/slideLayout7.xml"/><Relationship Id="rId3" Type="http://schemas.openxmlformats.org/officeDocument/2006/relationships/oleObject" Target="../embeddings/oleObject15.bin"/><Relationship Id="rId2" Type="http://schemas.openxmlformats.org/officeDocument/2006/relationships/image" Target="../media/image2.wmf"/><Relationship Id="rId1" Type="http://schemas.openxmlformats.org/officeDocument/2006/relationships/oleObject" Target="../embeddings/oleObject14.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vmlDrawing" Target="../drawings/vmlDrawing8.vml"/><Relationship Id="rId5" Type="http://schemas.openxmlformats.org/officeDocument/2006/relationships/slideLayout" Target="../slideLayouts/slideLayout7.xml"/><Relationship Id="rId4" Type="http://schemas.openxmlformats.org/officeDocument/2006/relationships/oleObject" Target="../embeddings/oleObject17.bin"/><Relationship Id="rId3" Type="http://schemas.openxmlformats.org/officeDocument/2006/relationships/image" Target="../media/image2.wmf"/><Relationship Id="rId2" Type="http://schemas.openxmlformats.org/officeDocument/2006/relationships/oleObject" Target="../embeddings/oleObject16.bin"/><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vmlDrawing" Target="../drawings/vmlDrawing9.vml"/><Relationship Id="rId5" Type="http://schemas.openxmlformats.org/officeDocument/2006/relationships/slideLayout" Target="../slideLayouts/slideLayout7.xml"/><Relationship Id="rId4" Type="http://schemas.openxmlformats.org/officeDocument/2006/relationships/oleObject" Target="../embeddings/oleObject19.bin"/><Relationship Id="rId3" Type="http://schemas.openxmlformats.org/officeDocument/2006/relationships/image" Target="../media/image2.wmf"/><Relationship Id="rId2" Type="http://schemas.openxmlformats.org/officeDocument/2006/relationships/oleObject" Target="../embeddings/oleObject18.bin"/><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vmlDrawing" Target="../drawings/vmlDrawing10.vml"/><Relationship Id="rId4" Type="http://schemas.openxmlformats.org/officeDocument/2006/relationships/slideLayout" Target="../slideLayouts/slideLayout7.xml"/><Relationship Id="rId3" Type="http://schemas.openxmlformats.org/officeDocument/2006/relationships/oleObject" Target="../embeddings/oleObject21.bin"/><Relationship Id="rId2" Type="http://schemas.openxmlformats.org/officeDocument/2006/relationships/image" Target="../media/image2.wmf"/><Relationship Id="rId1" Type="http://schemas.openxmlformats.org/officeDocument/2006/relationships/oleObject" Target="../embeddings/oleObject20.bin"/></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vmlDrawing" Target="../drawings/vmlDrawing11.vml"/><Relationship Id="rId4" Type="http://schemas.openxmlformats.org/officeDocument/2006/relationships/slideLayout" Target="../slideLayouts/slideLayout7.xml"/><Relationship Id="rId3" Type="http://schemas.openxmlformats.org/officeDocument/2006/relationships/oleObject" Target="../embeddings/oleObject23.bin"/><Relationship Id="rId2" Type="http://schemas.openxmlformats.org/officeDocument/2006/relationships/image" Target="../media/image2.wmf"/><Relationship Id="rId1" Type="http://schemas.openxmlformats.org/officeDocument/2006/relationships/oleObject" Target="../embeddings/oleObject22.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oleObject" Target="../embeddings/oleObject2.bin"/><Relationship Id="rId3" Type="http://schemas.openxmlformats.org/officeDocument/2006/relationships/image" Target="../media/image2.wmf"/><Relationship Id="rId2" Type="http://schemas.openxmlformats.org/officeDocument/2006/relationships/oleObject" Target="../embeddings/oleObject1.bin"/><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数学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343025" y="753110"/>
            <a:ext cx="8961755"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4.</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从函数观点看一元二次方程和</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一元二次不等式</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784860" y="1796415"/>
            <a:ext cx="10633710" cy="4019550"/>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用函数理解方程和不等式是数学的基本思想方法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可以帮助学生用一元二次函数认识一元二次方程和一元二次不等式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通过梳理初中数学的相关内容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理解函数、方程和不等式之间的联系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体会数学的整体性</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从函数观点看一元二次方程、从函数观点看一元二次不等式</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7" name="对象 6">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6" name="" r:id="rId1" imgW="114300" imgH="215900" progId="Equation.KSEE3">
                  <p:embed/>
                </p:oleObj>
              </mc:Choice>
              <mc:Fallback>
                <p:oleObj name="" r:id="rId1" imgW="114300" imgH="215900" progId="Equation.KSEE3">
                  <p:embed/>
                  <p:pic>
                    <p:nvPicPr>
                      <p:cNvPr id="0" name="图片 1025"/>
                      <p:cNvPicPr/>
                      <p:nvPr/>
                    </p:nvPicPr>
                    <p:blipFill>
                      <a:blip r:embed="rId2"/>
                      <a:stretch>
                        <a:fillRect/>
                      </a:stretch>
                    </p:blipFill>
                    <p:spPr>
                      <a:xfrm>
                        <a:off x="6038850" y="3321050"/>
                        <a:ext cx="114300" cy="21590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7" name="" r:id="rId3" imgW="114300" imgH="215900" progId="Equation.KSEE3">
                  <p:embed/>
                </p:oleObj>
              </mc:Choice>
              <mc:Fallback>
                <p:oleObj name="" r:id="rId3" imgW="114300" imgH="215900" progId="Equation.KSEE3">
                  <p:embed/>
                  <p:pic>
                    <p:nvPicPr>
                      <p:cNvPr id="0" name="图片 1026"/>
                      <p:cNvPicPr/>
                      <p:nvPr/>
                    </p:nvPicPr>
                    <p:blipFill>
                      <a:blip r:embed="rId2"/>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688340"/>
            <a:ext cx="11240135" cy="5481320"/>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）从函数观点看一元二次方程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会结合一元二次函数的图像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判断一元二次方程实根的存在性及实根的个数</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了解函数的零点与方程根的关系</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从函数观点看一元二次不等式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经历从实际情境中抽象出一元二次不等式的过程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了解一元二次不等式的现实意义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能借助一元二次函数求解一元二次不等式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并能用集合表示一元二次不等式的解集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借助一元二次函数的图像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了解一元二次不等式与相应函数、方程的联系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7" name="对象 6">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6" name="" r:id="rId1" imgW="114300" imgH="215900" progId="Equation.KSEE3">
                  <p:embed/>
                </p:oleObj>
              </mc:Choice>
              <mc:Fallback>
                <p:oleObj name="" r:id="rId1" imgW="114300" imgH="215900" progId="Equation.KSEE3">
                  <p:embed/>
                  <p:pic>
                    <p:nvPicPr>
                      <p:cNvPr id="0" name="图片 1025"/>
                      <p:cNvPicPr/>
                      <p:nvPr/>
                    </p:nvPicPr>
                    <p:blipFill>
                      <a:blip r:embed="rId2"/>
                      <a:stretch>
                        <a:fillRect/>
                      </a:stretch>
                    </p:blipFill>
                    <p:spPr>
                      <a:xfrm>
                        <a:off x="6038850" y="3321050"/>
                        <a:ext cx="114300" cy="21590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7" name="" r:id="rId3" imgW="114300" imgH="215900" progId="Equation.KSEE3">
                  <p:embed/>
                </p:oleObj>
              </mc:Choice>
              <mc:Fallback>
                <p:oleObj name="" r:id="rId3" imgW="114300" imgH="215900" progId="Equation.KSEE3">
                  <p:embed/>
                  <p:pic>
                    <p:nvPicPr>
                      <p:cNvPr id="0" name="图片 1026"/>
                      <p:cNvPicPr/>
                      <p:nvPr/>
                    </p:nvPicPr>
                    <p:blipFill>
                      <a:blip r:embed="rId2"/>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744470"/>
            <a:ext cx="9265285" cy="1198880"/>
          </a:xfrm>
          <a:prstGeom prst="rect">
            <a:avLst/>
          </a:prstGeom>
          <a:noFill/>
        </p:spPr>
        <p:txBody>
          <a:bodyPr wrap="square" rtlCol="0">
            <a:spAutoFit/>
          </a:bodyPr>
          <a:p>
            <a:pPr algn="ct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主题二</a:t>
            </a:r>
            <a:r>
              <a:rPr lang="en-US" altLang="zh-CN"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 </a:t>
            </a: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函数</a:t>
            </a:r>
            <a:endPar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885" y="874395"/>
            <a:ext cx="11240135" cy="21437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函数是现代数学最基本的概念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是描述客观世界中变量关系和规律的最为基本的数学语言和工具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在解决实际问题中发挥重要作用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函数是贯穿高中数学课程的主线</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75995" y="3429000"/>
            <a:ext cx="2570480" cy="598805"/>
          </a:xfrm>
          <a:prstGeom prst="rect">
            <a:avLst/>
          </a:prstGeom>
          <a:solidFill>
            <a:srgbClr val="14B7E6"/>
          </a:solidFill>
        </p:spPr>
        <p:txBody>
          <a:bodyPr wrap="square" rtlCol="0">
            <a:noAutofit/>
          </a:bodyPr>
          <a:p>
            <a:pPr algn="ctr"/>
            <a:r>
              <a:rPr lang="zh-CN" altLang="en-US" sz="3600" b="1">
                <a:solidFill>
                  <a:schemeClr val="bg1"/>
                </a:solidFill>
                <a:latin typeface="黑体" panose="02010609060101010101" charset="-122"/>
                <a:ea typeface="黑体" panose="02010609060101010101" charset="-122"/>
              </a:rPr>
              <a:t>【内容要求】</a:t>
            </a:r>
            <a:endParaRPr lang="zh-CN" altLang="en-US" sz="3600" b="1">
              <a:solidFill>
                <a:schemeClr val="bg1"/>
              </a:solidFill>
              <a:latin typeface="黑体" panose="02010609060101010101" charset="-122"/>
              <a:ea typeface="黑体" panose="02010609060101010101" charset="-122"/>
            </a:endParaRPr>
          </a:p>
        </p:txBody>
      </p:sp>
      <p:sp>
        <p:nvSpPr>
          <p:cNvPr id="3" name="文本框 2"/>
          <p:cNvSpPr txBox="1"/>
          <p:nvPr/>
        </p:nvSpPr>
        <p:spPr>
          <a:xfrm>
            <a:off x="476250" y="4464050"/>
            <a:ext cx="11240770" cy="162179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函数概念与性质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幂函数、指数函数、对数函数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三角函数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函数应用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321310"/>
            <a:ext cx="3630930"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1.</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函数概念与性质</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76250" y="904875"/>
            <a:ext cx="11240135" cy="580707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可以帮助学生建立完整的函数概念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不仅把函数理解为刻画变量之间依赖关系的数学语言和工具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也把函数理解为实数集合之间的对应关系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能用代数运算和函数图像揭示函数的主要性质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在现实问题中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能利用函数构建模型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解决问题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函数概念、函数性质、函数的形成与发展</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在初中用变量之间的依赖关系描述函数的基础上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用集合语言和对应关系刻画函数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建立完整的函数概念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体会集合语言和对应关系在刻画函数概念中的作用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了解构成函数的要素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能求简单函数的定义域</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23545" y="100330"/>
            <a:ext cx="11240135" cy="6559550"/>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在实际情境中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会根据不同的需要选择恰当的方法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如图像法、列表法、解析法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理解函数图像的作用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通过具体实例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了解简单的分段函数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并能简单应用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函数性质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借助函数图像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会用符号语言表达函数的单调性、最大值、最小值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理解它们的作用和实际意义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结合具体函数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了解奇偶性的概念和几何意义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结合三角函数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了解周期性的概念和几何意义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）函数的形成与发展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收集、阅读函数的形成与发展的历史资料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撰写小论文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论述函数发展的过程、重要结果、主要人物、关键事件及其对人类文明的贡献</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321310"/>
            <a:ext cx="5955030"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2.</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幂函数、指数函数、对数函数</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mc:AlternateContent xmlns:mc="http://schemas.openxmlformats.org/markup-compatibility/2006">
        <mc:Choice xmlns:a14="http://schemas.microsoft.com/office/drawing/2010/main" Requires="a14">
          <p:sp>
            <p:nvSpPr>
              <p:cNvPr id="4" name="文本框 3"/>
              <p:cNvSpPr txBox="1"/>
              <p:nvPr/>
            </p:nvSpPr>
            <p:spPr>
              <a:xfrm>
                <a:off x="476250" y="986790"/>
                <a:ext cx="11240135" cy="5622925"/>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幂函数、指数函数与对数函数是最基本的、应用最广泛的函数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是进一步学习数学的基础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可以帮助学生学会用函数图像和代数运算的方法研究这些函数的性质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理解这些函数中所蕴含的运算规律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运用这些函数建立模型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解决简单的实际问题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体会这些函数在解决实际问题中的作用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幂函数、指数函数、对数函数</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幂函数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结合</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1</m:t>
                        </m:r>
                      </m:num>
                      <m:den>
                        <m:r>
                          <a:rPr lang="en-US" altLang="zh-CN" sz="2800" i="1">
                            <a:latin typeface="Cambria Math" panose="02040503050406030204" charset="0"/>
                            <a:ea typeface="宋体" panose="02010600030101010101" pitchFamily="2" charset="-122"/>
                            <a:cs typeface="Cambria Math" panose="02040503050406030204" charset="0"/>
                          </a:rPr>
                          <m:t>𝑥</m:t>
                        </m:r>
                      </m:den>
                    </m:f>
                  </m:oMath>
                </a14:m>
                <a:r>
                  <a:rPr lang="zh-CN" altLang="en-US" sz="2800">
                    <a:latin typeface="Cambria Math" panose="02040503050406030204" charset="0"/>
                    <a:ea typeface="宋体" panose="02010600030101010101" pitchFamily="2" charset="-122"/>
                    <a:cs typeface="Cambria Math" panose="02040503050406030204" charset="0"/>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baseline="30000">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MS Mincho" charset="0"/>
                        <a:cs typeface="Cambria Math" panose="02040503050406030204" charset="0"/>
                      </a:rPr>
                      <m:t>，</m:t>
                    </m:r>
                    <m:r>
                      <a:rPr lang="en-US" altLang="zh-CN" sz="2800" i="1">
                        <a:latin typeface="Cambria Math" panose="02040503050406030204" charset="0"/>
                        <a:ea typeface="MS Mincho" charset="0"/>
                        <a:cs typeface="Cambria Math" panose="02040503050406030204" charset="0"/>
                      </a:rPr>
                      <m:t>𝑦</m:t>
                    </m:r>
                    <m:r>
                      <a:rPr lang="en-US" altLang="zh-CN" sz="2800" i="1">
                        <a:latin typeface="Cambria Math" panose="02040503050406030204" charset="0"/>
                        <a:ea typeface="MS Mincho" charset="0"/>
                        <a:cs typeface="Cambria Math" panose="02040503050406030204" charset="0"/>
                      </a:rPr>
                      <m:t>=</m:t>
                    </m:r>
                    <m:rad>
                      <m:radPr>
                        <m:degHide m:val="on"/>
                        <m:ctrlPr>
                          <a:rPr lang="en-US" altLang="zh-CN" sz="2800" i="1">
                            <a:latin typeface="Cambria Math" panose="02040503050406030204" charset="0"/>
                            <a:ea typeface="MS Mincho" charset="0"/>
                            <a:cs typeface="Cambria Math" panose="02040503050406030204" charset="0"/>
                          </a:rPr>
                        </m:ctrlPr>
                      </m:radPr>
                      <m:deg/>
                      <m:e>
                        <m:r>
                          <a:rPr lang="en-US" altLang="zh-CN" sz="2800" i="1">
                            <a:latin typeface="Cambria Math" panose="02040503050406030204" charset="0"/>
                            <a:ea typeface="MS Mincho" charset="0"/>
                            <a:cs typeface="Cambria Math" panose="02040503050406030204" charset="0"/>
                          </a:rPr>
                          <m:t>𝑥</m:t>
                        </m:r>
                      </m:e>
                    </m:rad>
                  </m:oMath>
                </a14:m>
                <a:r>
                  <a:rPr lang="zh-CN" altLang="en-US" sz="2800" i="1">
                    <a:latin typeface="Cambria Math" panose="02040503050406030204" charset="0"/>
                    <a:ea typeface="宋体" panose="02010600030101010101" pitchFamily="2" charset="-122"/>
                    <a:cs typeface="Cambria Math" panose="02040503050406030204" charset="0"/>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sSup>
                      <m:sSupPr>
                        <m:ctrlPr>
                          <a:rPr lang="en-US" altLang="zh-CN" sz="2800" i="1">
                            <a:latin typeface="Cambria Math" panose="02040503050406030204" charset="0"/>
                            <a:ea typeface="宋体" panose="02010600030101010101" pitchFamily="2" charset="-122"/>
                            <a:cs typeface="Cambria Math" panose="02040503050406030204" charset="0"/>
                          </a:rPr>
                        </m:ctrlPr>
                      </m:sSupPr>
                      <m:e>
                        <m:r>
                          <a:rPr lang="en-US" altLang="zh-CN" sz="2800" i="1">
                            <a:latin typeface="Cambria Math" panose="02040503050406030204" charset="0"/>
                            <a:ea typeface="宋体" panose="02010600030101010101" pitchFamily="2" charset="-122"/>
                            <a:cs typeface="Cambria Math" panose="02040503050406030204" charset="0"/>
                          </a:rPr>
                          <m:t>𝑥</m:t>
                        </m:r>
                      </m:e>
                      <m:sup>
                        <m:r>
                          <a:rPr lang="en-US" altLang="zh-CN" sz="2800" i="1">
                            <a:latin typeface="Cambria Math" panose="02040503050406030204" charset="0"/>
                            <a:ea typeface="宋体" panose="02010600030101010101" pitchFamily="2" charset="-122"/>
                            <a:cs typeface="Cambria Math" panose="02040503050406030204" charset="0"/>
                          </a:rPr>
                          <m:t>3</m:t>
                        </m:r>
                      </m:sup>
                    </m:sSup>
                  </m:oMath>
                </a14:m>
                <a:r>
                  <a:rPr lang="zh-CN" altLang="en-US" sz="2800">
                    <a:latin typeface="宋体" panose="02010600030101010101" pitchFamily="2" charset="-122"/>
                    <a:ea typeface="宋体" panose="02010600030101010101" pitchFamily="2" charset="-122"/>
                    <a:cs typeface="宋体" panose="02010600030101010101" pitchFamily="2" charset="-122"/>
                  </a:rPr>
                  <a:t>的图像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理解它们的变化规律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了解幂函数</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4" name="文本框 3"/>
              <p:cNvSpPr txBox="1">
                <a:spLocks noRot="1" noChangeAspect="1" noMove="1" noResize="1" noEditPoints="1" noAdjustHandles="1" noChangeArrowheads="1" noChangeShapeType="1" noTextEdit="1"/>
              </p:cNvSpPr>
              <p:nvPr/>
            </p:nvSpPr>
            <p:spPr>
              <a:xfrm>
                <a:off x="476250" y="986790"/>
                <a:ext cx="11240135" cy="5622925"/>
              </a:xfrm>
              <a:prstGeom prst="rect">
                <a:avLst/>
              </a:prstGeom>
              <a:blipFill rotWithShape="1">
                <a:blip r:embed="rId1"/>
                <a:stretch>
                  <a:fillRect b="-824"/>
                </a:stretch>
              </a:blipFill>
            </p:spPr>
            <p:txBody>
              <a:bodyPr/>
              <a:lstStyle/>
              <a:p>
                <a:r>
                  <a:rPr lang="zh-CN" altLang="en-US">
                    <a:noFill/>
                  </a:rPr>
                  <a:t> </a:t>
                </a:r>
              </a:p>
            </p:txBody>
          </p:sp>
        </mc:Fallback>
      </mc:AlternateContent>
      <p:graphicFrame>
        <p:nvGraphicFramePr>
          <p:cNvPr id="2" name="对象 1">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49" name="" r:id="rId2" imgW="114300" imgH="215900" progId="Equation.KSEE3">
                  <p:embed/>
                </p:oleObj>
              </mc:Choice>
              <mc:Fallback>
                <p:oleObj name="" r:id="rId2" imgW="114300" imgH="215900" progId="Equation.KSEE3">
                  <p:embed/>
                  <p:pic>
                    <p:nvPicPr>
                      <p:cNvPr id="0" name="图片 2048"/>
                      <p:cNvPicPr/>
                      <p:nvPr/>
                    </p:nvPicPr>
                    <p:blipFill>
                      <a:blip r:embed="rId3"/>
                      <a:stretch>
                        <a:fillRect/>
                      </a:stretch>
                    </p:blipFill>
                    <p:spPr>
                      <a:xfrm>
                        <a:off x="6038850" y="3321050"/>
                        <a:ext cx="114300" cy="21590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50" name="" r:id="rId4" imgW="114300" imgH="215900" progId="Equation.KSEE3">
                  <p:embed/>
                </p:oleObj>
              </mc:Choice>
              <mc:Fallback>
                <p:oleObj name="" r:id="rId4" imgW="114300" imgH="215900" progId="Equation.KSEE3">
                  <p:embed/>
                  <p:pic>
                    <p:nvPicPr>
                      <p:cNvPr id="0" name="图片 2049"/>
                      <p:cNvPicPr/>
                      <p:nvPr/>
                    </p:nvPicPr>
                    <p:blipFill>
                      <a:blip r:embed="rId3"/>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4" name="文本框 3"/>
              <p:cNvSpPr txBox="1"/>
              <p:nvPr/>
            </p:nvSpPr>
            <p:spPr>
              <a:xfrm>
                <a:off x="475615" y="1114425"/>
                <a:ext cx="11240135" cy="4628515"/>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指数函数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通过对有理数指数</a:t>
                </a:r>
                <a14:m>
                  <m:oMath xmlns:m="http://schemas.openxmlformats.org/officeDocument/2006/math">
                    <m:sSup>
                      <m:sSupPr>
                        <m:ctrlPr>
                          <a:rPr lang="en-US" altLang="zh-CN" sz="2800" i="1">
                            <a:latin typeface="Cambria Math" panose="02040503050406030204" charset="0"/>
                            <a:ea typeface="宋体" panose="02010600030101010101" pitchFamily="2" charset="-122"/>
                            <a:cs typeface="Cambria Math" panose="02040503050406030204" charset="0"/>
                          </a:rPr>
                        </m:ctrlPr>
                      </m:sSupPr>
                      <m:e>
                        <m:r>
                          <a:rPr lang="en-US" altLang="zh-CN" sz="2800" i="1">
                            <a:latin typeface="Cambria Math" panose="02040503050406030204" charset="0"/>
                            <a:ea typeface="宋体" panose="02010600030101010101" pitchFamily="2" charset="-122"/>
                            <a:cs typeface="Cambria Math" panose="02040503050406030204" charset="0"/>
                          </a:rPr>
                          <m:t>𝑎</m:t>
                        </m:r>
                      </m:e>
                      <m:sup>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𝑚</m:t>
                            </m:r>
                          </m:num>
                          <m:den>
                            <m:r>
                              <a:rPr lang="en-US" altLang="zh-CN" sz="2800" i="1">
                                <a:latin typeface="Cambria Math" panose="02040503050406030204" charset="0"/>
                                <a:ea typeface="宋体" panose="02010600030101010101" pitchFamily="2" charset="-122"/>
                                <a:cs typeface="Cambria Math" panose="02040503050406030204" charset="0"/>
                              </a:rPr>
                              <m:t>𝑛</m:t>
                            </m:r>
                          </m:den>
                        </m:f>
                      </m:sup>
                    </m:sSup>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a:latin typeface="Cambria Math" panose="02040503050406030204" charset="0"/>
                        <a:ea typeface="宋体" panose="02010600030101010101" pitchFamily="2" charset="-122"/>
                        <a:cs typeface="Cambria Math" panose="02040503050406030204" charset="0"/>
                      </a:rPr>
                      <m:t>&gt;</m:t>
                    </m:r>
                    <m:r>
                      <a:rPr lang="en-US" altLang="zh-CN" sz="2800">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a:latin typeface="Cambria Math" panose="02040503050406030204" charset="0"/>
                        <a:ea typeface="宋体" panose="02010600030101010101" pitchFamily="2" charset="-122"/>
                        <a:cs typeface="Cambria Math" panose="02040503050406030204" charset="0"/>
                      </a:rPr>
                      <m:t>1</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𝑚</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𝑛</m:t>
                    </m:r>
                  </m:oMath>
                </a14:m>
                <a:r>
                  <a:rPr lang="zh-CN" altLang="en-US" sz="2800">
                    <a:latin typeface="宋体" panose="02010600030101010101" pitchFamily="2" charset="-122"/>
                    <a:ea typeface="宋体" panose="02010600030101010101" pitchFamily="2" charset="-122"/>
                    <a:cs typeface="宋体" panose="02010600030101010101" pitchFamily="2" charset="-122"/>
                  </a:rPr>
                  <a:t>为整数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𝑛</m:t>
                    </m:r>
                    <m:r>
                      <a:rPr lang="en-US" altLang="zh-CN" sz="2800">
                        <a:latin typeface="Cambria Math" panose="02040503050406030204" charset="0"/>
                        <a:ea typeface="宋体" panose="02010600030101010101" pitchFamily="2" charset="-122"/>
                        <a:cs typeface="Cambria Math" panose="02040503050406030204" charset="0"/>
                      </a:rPr>
                      <m:t>&gt;</m:t>
                    </m:r>
                    <m:r>
                      <a:rPr lang="en-US" altLang="zh-CN" sz="2800">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实数指数幂</a:t>
                </a:r>
                <a14:m>
                  <m:oMath xmlns:m="http://schemas.openxmlformats.org/officeDocument/2006/math">
                    <m:sSup>
                      <m:sSupPr>
                        <m:ctrlPr>
                          <a:rPr lang="en-US" altLang="zh-CN" sz="2800" i="1">
                            <a:latin typeface="Cambria Math" panose="02040503050406030204" charset="0"/>
                            <a:ea typeface="宋体" panose="02010600030101010101" pitchFamily="2" charset="-122"/>
                            <a:cs typeface="Cambria Math" panose="02040503050406030204" charset="0"/>
                          </a:rPr>
                        </m:ctrlPr>
                      </m:sSupPr>
                      <m:e>
                        <m:r>
                          <a:rPr lang="en-US" altLang="zh-CN" sz="2800" i="1">
                            <a:latin typeface="Cambria Math" panose="02040503050406030204" charset="0"/>
                            <a:ea typeface="宋体" panose="02010600030101010101" pitchFamily="2" charset="-122"/>
                            <a:cs typeface="Cambria Math" panose="02040503050406030204" charset="0"/>
                          </a:rPr>
                          <m:t>𝑎</m:t>
                        </m:r>
                      </m:e>
                      <m:sup>
                        <m:r>
                          <a:rPr lang="en-US" altLang="zh-CN" sz="2800" i="1">
                            <a:latin typeface="Cambria Math" panose="02040503050406030204" charset="0"/>
                            <a:ea typeface="宋体" panose="02010600030101010101" pitchFamily="2" charset="-122"/>
                            <a:cs typeface="Cambria Math" panose="02040503050406030204" charset="0"/>
                          </a:rPr>
                          <m:t>𝑥</m:t>
                        </m:r>
                      </m:sup>
                    </m:sSup>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&gt;</m:t>
                    </m:r>
                  </m:oMath>
                </a14:m>
                <a:r>
                  <a:rPr lang="en-US" altLang="zh-CN" sz="2800">
                    <a:latin typeface="宋体" panose="02010600030101010101" pitchFamily="2" charset="-122"/>
                    <a:ea typeface="宋体" panose="02010600030101010101" pitchFamily="2" charset="-122"/>
                    <a:cs typeface="宋体" panose="02010600030101010101" pitchFamily="2" charset="-122"/>
                  </a:rPr>
                  <a:t>0,</a:t>
                </a:r>
                <a:r>
                  <a:rPr lang="zh-CN" altLang="en-US" sz="2800">
                    <a:latin typeface="宋体" panose="02010600030101010101" pitchFamily="2" charset="-122"/>
                    <a:ea typeface="宋体" panose="02010600030101010101" pitchFamily="2" charset="-122"/>
                    <a:cs typeface="宋体" panose="02010600030101010101" pitchFamily="2" charset="-122"/>
                  </a:rPr>
                  <a:t>且</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R</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含义的认识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了解指数幂的拓展过程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掌握指数幂的运算性质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通过具体实例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了解指数函数的实际意义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理解指数函数的概念</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能用描点法或借助计算工具画出具体指数函数的图像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探索并理解指数函数的单调性与特殊点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4" name="文本框 3"/>
              <p:cNvSpPr txBox="1">
                <a:spLocks noRot="1" noChangeAspect="1" noMove="1" noResize="1" noEditPoints="1" noAdjustHandles="1" noChangeArrowheads="1" noChangeShapeType="1" noTextEdit="1"/>
              </p:cNvSpPr>
              <p:nvPr/>
            </p:nvSpPr>
            <p:spPr>
              <a:xfrm>
                <a:off x="475615" y="1114425"/>
                <a:ext cx="11240135" cy="4628515"/>
              </a:xfrm>
              <a:prstGeom prst="rect">
                <a:avLst/>
              </a:prstGeom>
              <a:blipFill rotWithShape="1">
                <a:blip r:embed="rId1"/>
                <a:stretch>
                  <a:fillRect/>
                </a:stretch>
              </a:blipFill>
            </p:spPr>
            <p:txBody>
              <a:bodyPr/>
              <a:lstStyle/>
              <a:p>
                <a:r>
                  <a:rPr lang="zh-CN" altLang="en-US">
                    <a:noFill/>
                  </a:rPr>
                  <a:t> </a:t>
                </a:r>
              </a:p>
            </p:txBody>
          </p:sp>
        </mc:Fallback>
      </mc:AlternateContent>
      <p:graphicFrame>
        <p:nvGraphicFramePr>
          <p:cNvPr id="2" name="对象 1">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49" name="" r:id="rId2" imgW="114300" imgH="215900" progId="Equation.KSEE3">
                  <p:embed/>
                </p:oleObj>
              </mc:Choice>
              <mc:Fallback>
                <p:oleObj name="" r:id="rId2" imgW="114300" imgH="215900" progId="Equation.KSEE3">
                  <p:embed/>
                  <p:pic>
                    <p:nvPicPr>
                      <p:cNvPr id="0" name="图片 2048"/>
                      <p:cNvPicPr/>
                      <p:nvPr/>
                    </p:nvPicPr>
                    <p:blipFill>
                      <a:blip r:embed="rId3"/>
                      <a:stretch>
                        <a:fillRect/>
                      </a:stretch>
                    </p:blipFill>
                    <p:spPr>
                      <a:xfrm>
                        <a:off x="6038850" y="3321050"/>
                        <a:ext cx="114300" cy="21590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50" name="" r:id="rId4" imgW="114300" imgH="215900" progId="Equation.KSEE3">
                  <p:embed/>
                </p:oleObj>
              </mc:Choice>
              <mc:Fallback>
                <p:oleObj name="" r:id="rId4" imgW="114300" imgH="215900" progId="Equation.KSEE3">
                  <p:embed/>
                  <p:pic>
                    <p:nvPicPr>
                      <p:cNvPr id="0" name="图片 2049"/>
                      <p:cNvPicPr/>
                      <p:nvPr/>
                    </p:nvPicPr>
                    <p:blipFill>
                      <a:blip r:embed="rId3"/>
                      <a:stretch>
                        <a:fillRect/>
                      </a:stretch>
                    </p:blipFill>
                    <p:spPr>
                      <a:xfrm>
                        <a:off x="6038850" y="3321050"/>
                        <a:ext cx="114300" cy="21590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3074" name="" r:id="rId5" imgW="114300" imgH="215900" progId="Equation.KSEE3">
                  <p:embed/>
                </p:oleObj>
              </mc:Choice>
              <mc:Fallback>
                <p:oleObj name="" r:id="rId5" imgW="114300" imgH="215900" progId="Equation.KSEE3">
                  <p:embed/>
                  <p:pic>
                    <p:nvPicPr>
                      <p:cNvPr id="0" name="图片 3073"/>
                      <p:cNvPicPr/>
                      <p:nvPr/>
                    </p:nvPicPr>
                    <p:blipFill>
                      <a:blip r:embed="rId3"/>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4" name="文本框 3"/>
              <p:cNvSpPr txBox="1"/>
              <p:nvPr/>
            </p:nvSpPr>
            <p:spPr>
              <a:xfrm>
                <a:off x="475615" y="683260"/>
                <a:ext cx="11240135" cy="5491480"/>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）对数函数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理解对数的概念和运算性质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知道用换底公式能将一般对数转化成自然对数或常用对数</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通过具体实例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了解对数函数的概念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能用描点法或借助计算工具画出具体对数函数的图像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探索并了解对数函数的单调性与特殊点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知道对数函数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log</m:t>
                    </m:r>
                    <m:r>
                      <a:rPr lang="en-US" altLang="zh-CN" sz="2800" i="1" baseline="-25000">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𝑥</m:t>
                    </m:r>
                  </m:oMath>
                </a14:m>
                <a:r>
                  <a:rPr lang="zh-CN" altLang="en-US" sz="2800">
                    <a:latin typeface="宋体" panose="02010600030101010101" pitchFamily="2" charset="-122"/>
                    <a:ea typeface="宋体" panose="02010600030101010101" pitchFamily="2" charset="-122"/>
                    <a:cs typeface="宋体" panose="02010600030101010101" pitchFamily="2" charset="-122"/>
                  </a:rPr>
                  <a:t>与指数函数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𝑥</m:t>
                    </m:r>
                  </m:oMath>
                </a14:m>
                <a:r>
                  <a:rPr lang="zh-CN" altLang="en-US" sz="2800">
                    <a:latin typeface="宋体" panose="02010600030101010101" pitchFamily="2" charset="-122"/>
                    <a:ea typeface="宋体" panose="02010600030101010101" pitchFamily="2" charset="-122"/>
                    <a:cs typeface="宋体" panose="02010600030101010101" pitchFamily="2" charset="-122"/>
                  </a:rPr>
                  <a:t>互为反函数</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a:latin typeface="Cambria Math" panose="02040503050406030204" charset="0"/>
                        <a:ea typeface="宋体" panose="02010600030101010101" pitchFamily="2" charset="-122"/>
                        <a:cs typeface="Cambria Math" panose="02040503050406030204" charset="0"/>
                      </a:rPr>
                      <m:t>&gt;</m:t>
                    </m:r>
                    <m:r>
                      <a:rPr lang="en-US" altLang="zh-CN" sz="2800">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a:latin typeface="Cambria Math" panose="02040503050406030204" charset="0"/>
                        <a:ea typeface="宋体" panose="02010600030101010101" pitchFamily="2" charset="-122"/>
                        <a:cs typeface="Cambria Math" panose="02040503050406030204" charset="0"/>
                      </a:rPr>
                      <m:t>1</m:t>
                    </m:r>
                    <m:r>
                      <a:rPr lang="en-US" altLang="zh-CN" sz="2800">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④</a:t>
                </a:r>
                <a:r>
                  <a:rPr lang="zh-CN" altLang="en-US" sz="2800">
                    <a:latin typeface="宋体" panose="02010600030101010101" pitchFamily="2" charset="-122"/>
                    <a:ea typeface="宋体" panose="02010600030101010101" pitchFamily="2" charset="-122"/>
                    <a:cs typeface="宋体" panose="02010600030101010101" pitchFamily="2" charset="-122"/>
                  </a:rPr>
                  <a:t>收集、阅读对数概念的形成与发展的历史资料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撰写小论文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论述对数发明的过程以及对数对简化运算的作用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baseline="300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4" name="文本框 3"/>
              <p:cNvSpPr txBox="1">
                <a:spLocks noRot="1" noChangeAspect="1" noMove="1" noResize="1" noEditPoints="1" noAdjustHandles="1" noChangeArrowheads="1" noChangeShapeType="1" noTextEdit="1"/>
              </p:cNvSpPr>
              <p:nvPr/>
            </p:nvSpPr>
            <p:spPr>
              <a:xfrm>
                <a:off x="475615" y="683260"/>
                <a:ext cx="11240135" cy="5491480"/>
              </a:xfrm>
              <a:prstGeom prst="rect">
                <a:avLst/>
              </a:prstGeom>
              <a:blipFill rotWithShape="1">
                <a:blip r:embed="rId1"/>
                <a:stretch>
                  <a:fillRect/>
                </a:stretch>
              </a:blipFill>
            </p:spPr>
            <p:txBody>
              <a:bodyPr/>
              <a:lstStyle/>
              <a:p>
                <a:r>
                  <a:rPr lang="zh-CN" altLang="en-US">
                    <a:noFill/>
                  </a:rPr>
                  <a:t> </a:t>
                </a:r>
              </a:p>
            </p:txBody>
          </p:sp>
        </mc:Fallback>
      </mc:AlternateContent>
      <p:graphicFrame>
        <p:nvGraphicFramePr>
          <p:cNvPr id="2" name="对象 1">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49" name="" r:id="rId2" imgW="114300" imgH="215900" progId="Equation.KSEE3">
                  <p:embed/>
                </p:oleObj>
              </mc:Choice>
              <mc:Fallback>
                <p:oleObj name="" r:id="rId2" imgW="114300" imgH="215900" progId="Equation.KSEE3">
                  <p:embed/>
                  <p:pic>
                    <p:nvPicPr>
                      <p:cNvPr id="0" name="图片 2048"/>
                      <p:cNvPicPr/>
                      <p:nvPr/>
                    </p:nvPicPr>
                    <p:blipFill>
                      <a:blip r:embed="rId3"/>
                      <a:stretch>
                        <a:fillRect/>
                      </a:stretch>
                    </p:blipFill>
                    <p:spPr>
                      <a:xfrm>
                        <a:off x="6038850" y="3321050"/>
                        <a:ext cx="114300" cy="21590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50" name="" r:id="rId4" imgW="114300" imgH="215900" progId="Equation.KSEE3">
                  <p:embed/>
                </p:oleObj>
              </mc:Choice>
              <mc:Fallback>
                <p:oleObj name="" r:id="rId4" imgW="114300" imgH="215900" progId="Equation.KSEE3">
                  <p:embed/>
                  <p:pic>
                    <p:nvPicPr>
                      <p:cNvPr id="0" name="图片 2049"/>
                      <p:cNvPicPr/>
                      <p:nvPr/>
                    </p:nvPicPr>
                    <p:blipFill>
                      <a:blip r:embed="rId3"/>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477520"/>
            <a:ext cx="2410460"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3.</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三角函数</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76250" y="1306830"/>
            <a:ext cx="11240135" cy="5169535"/>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三角函数是一类最典型的周期函数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可以帮助学生在用锐角三角函数刻画直角三角形中边角关系的基础上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借助单位圆建立一般三角函数的概念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体会引入弧度制的必要性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用几何直观和代数运算的方法研究三角函数的周期性、奇偶性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对称性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、单调性和最大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值等性质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探索和研究三角函数之间的一些恒等关系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利用三角函数构建数学模型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解决实际问题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角与弧度、三角函数概念和性质、同角三角函数的基本关系式、三角恒等变换、三角函数应用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对象 1">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49" name="" r:id="rId1" imgW="114300" imgH="215900" progId="Equation.KSEE3">
                  <p:embed/>
                </p:oleObj>
              </mc:Choice>
              <mc:Fallback>
                <p:oleObj name="" r:id="rId1" imgW="114300" imgH="215900" progId="Equation.KSEE3">
                  <p:embed/>
                  <p:pic>
                    <p:nvPicPr>
                      <p:cNvPr id="0" name="图片 2048"/>
                      <p:cNvPicPr/>
                      <p:nvPr/>
                    </p:nvPicPr>
                    <p:blipFill>
                      <a:blip r:embed="rId2"/>
                      <a:stretch>
                        <a:fillRect/>
                      </a:stretch>
                    </p:blipFill>
                    <p:spPr>
                      <a:xfrm>
                        <a:off x="6038850" y="3321050"/>
                        <a:ext cx="114300" cy="21590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50" name="" r:id="rId3" imgW="114300" imgH="215900" progId="Equation.KSEE3">
                  <p:embed/>
                </p:oleObj>
              </mc:Choice>
              <mc:Fallback>
                <p:oleObj name="" r:id="rId3" imgW="114300" imgH="215900" progId="Equation.KSEE3">
                  <p:embed/>
                  <p:pic>
                    <p:nvPicPr>
                      <p:cNvPr id="0" name="图片 2049"/>
                      <p:cNvPicPr/>
                      <p:nvPr/>
                    </p:nvPicPr>
                    <p:blipFill>
                      <a:blip r:embed="rId2"/>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一部分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内容要求</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4" name="文本框 3"/>
              <p:cNvSpPr txBox="1"/>
              <p:nvPr/>
            </p:nvSpPr>
            <p:spPr>
              <a:xfrm>
                <a:off x="267335" y="174625"/>
                <a:ext cx="11656695" cy="6505575"/>
              </a:xfrm>
              <a:prstGeom prst="rect">
                <a:avLst/>
              </a:prstGeom>
              <a:noFill/>
            </p:spPr>
            <p:txBody>
              <a:bodyPr wrap="square" rtlCol="0">
                <a:noAutofit/>
              </a:bodyPr>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角与弧度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了解任意角的概念和弧度制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能进行弧度与角度的互化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体会引入弧度制的必要性</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三角函数概念和性质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借助单位圆理解三角函数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正弦、余弦、正切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能画出这些三角函数的图像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了解三角函数的周期性、单调性、奇偶性、最大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借助单位圆的对称性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利用定义推导出诱导公式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𝜋</m:t>
                        </m:r>
                      </m:num>
                      <m:den>
                        <m:r>
                          <a:rPr lang="en-US" altLang="zh-CN" sz="2800" i="1">
                            <a:latin typeface="Cambria Math" panose="02040503050406030204" charset="0"/>
                            <a:ea typeface="宋体" panose="02010600030101010101" pitchFamily="2" charset="-122"/>
                            <a:cs typeface="Cambria Math" panose="02040503050406030204" charset="0"/>
                          </a:rPr>
                          <m:t>2</m:t>
                        </m:r>
                      </m:den>
                    </m:f>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a:latin typeface="Cambria Math" panose="02040503050406030204" charset="0"/>
                        <a:ea typeface="MS Mincho" charset="0"/>
                        <a:cs typeface="Cambria Math" panose="02040503050406030204" charset="0"/>
                      </a:rPr>
                      <m:t>𝛼</m:t>
                    </m:r>
                  </m:oMath>
                </a14:m>
                <a:r>
                  <a:rPr lang="zh-CN" altLang="en-US" sz="2800">
                    <a:latin typeface="Cambria Math" panose="02040503050406030204" charset="0"/>
                    <a:ea typeface="宋体" panose="02010600030101010101" pitchFamily="2" charset="-122"/>
                    <a:cs typeface="Cambria Math" panose="02040503050406030204" charset="0"/>
                  </a:rPr>
                  <a:t>，</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𝜋</m:t>
                    </m:r>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a:latin typeface="Cambria Math" panose="02040503050406030204" charset="0"/>
                        <a:ea typeface="MS Mincho" charset="0"/>
                        <a:cs typeface="Cambria Math" panose="02040503050406030204" charset="0"/>
                      </a:rPr>
                      <m:t>𝛼</m:t>
                    </m:r>
                  </m:oMath>
                </a14:m>
                <a:r>
                  <a:rPr lang="zh-CN" altLang="en-US" sz="2800">
                    <a:latin typeface="宋体" panose="02010600030101010101" pitchFamily="2" charset="-122"/>
                    <a:ea typeface="宋体" panose="02010600030101010101" pitchFamily="2" charset="-122"/>
                    <a:cs typeface="宋体" panose="02010600030101010101" pitchFamily="2" charset="-122"/>
                  </a:rPr>
                  <a:t>的正弦、余弦、正切</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借助图像理解正弦函数、余弦函数在</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a:latin typeface="Cambria Math" panose="02040503050406030204" charset="0"/>
                        <a:ea typeface="宋体" panose="02010600030101010101" pitchFamily="2" charset="-122"/>
                        <a:cs typeface="Cambria Math" panose="02040503050406030204" charset="0"/>
                      </a:rPr>
                      <m:t>0</m:t>
                    </m:r>
                    <m:r>
                      <a:rPr lang="en-US" altLang="zh-CN" sz="2800">
                        <a:latin typeface="Cambria Math" panose="02040503050406030204" charset="0"/>
                        <a:ea typeface="宋体" panose="02010600030101010101" pitchFamily="2" charset="-122"/>
                        <a:cs typeface="Cambria Math" panose="02040503050406030204" charset="0"/>
                      </a:rPr>
                      <m:t> , </m:t>
                    </m:r>
                    <m:r>
                      <a:rPr lang="en-US" altLang="zh-CN" sz="2800">
                        <a:latin typeface="Cambria Math" panose="02040503050406030204" charset="0"/>
                        <a:ea typeface="宋体" panose="02010600030101010101" pitchFamily="2" charset="-122"/>
                        <a:cs typeface="Cambria Math" panose="02040503050406030204" charset="0"/>
                      </a:rPr>
                      <m:t>2</m:t>
                    </m:r>
                    <m:r>
                      <m:rPr>
                        <m:sty m:val="p"/>
                      </m:rPr>
                      <a:rPr lang="en-US" altLang="zh-CN" sz="2800">
                        <a:latin typeface="Cambria Math" panose="02040503050406030204" charset="0"/>
                        <a:ea typeface="宋体" panose="02010600030101010101" pitchFamily="2" charset="-122"/>
                        <a:cs typeface="Cambria Math" panose="02040503050406030204" charset="0"/>
                      </a:rPr>
                      <m:t>π</m:t>
                    </m:r>
                    <m:r>
                      <a:rPr lang="en-US" altLang="zh-CN" sz="2800">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正切函数在</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𝜋</m:t>
                        </m:r>
                      </m:num>
                      <m:den>
                        <m:r>
                          <a:rPr lang="en-US" altLang="zh-CN" sz="2800" i="1">
                            <a:latin typeface="Cambria Math" panose="02040503050406030204" charset="0"/>
                            <a:ea typeface="宋体" panose="02010600030101010101" pitchFamily="2" charset="-122"/>
                            <a:cs typeface="Cambria Math" panose="02040503050406030204" charset="0"/>
                          </a:rPr>
                          <m:t>2</m:t>
                        </m:r>
                      </m:den>
                    </m:f>
                  </m:oMath>
                </a14:m>
                <a:r>
                  <a:rPr lang="zh-CN" altLang="en-US" sz="2800">
                    <a:latin typeface="Cambria Math" panose="02040503050406030204" charset="0"/>
                    <a:ea typeface="宋体" panose="02010600030101010101" pitchFamily="2" charset="-122"/>
                    <a:cs typeface="Cambria Math" panose="02040503050406030204" charset="0"/>
                  </a:rPr>
                  <a:t>，</a:t>
                </a:r>
                <a14:m>
                  <m:oMath xmlns:m="http://schemas.openxmlformats.org/officeDocument/2006/math">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𝜋</m:t>
                        </m:r>
                      </m:num>
                      <m:den>
                        <m:r>
                          <a:rPr lang="en-US" altLang="zh-CN" sz="2800" i="1">
                            <a:latin typeface="Cambria Math" panose="02040503050406030204" charset="0"/>
                            <a:ea typeface="宋体" panose="02010600030101010101" pitchFamily="2" charset="-122"/>
                            <a:cs typeface="Cambria Math" panose="02040503050406030204" charset="0"/>
                          </a:rPr>
                          <m:t>2</m:t>
                        </m:r>
                      </m:den>
                    </m:f>
                  </m:oMath>
                </a14:m>
                <a:r>
                  <a:rPr lang="en-US" altLang="zh-CN" sz="2800">
                    <a:latin typeface="Cambria Math" panose="02040503050406030204" charset="0"/>
                    <a:ea typeface="宋体" panose="02010600030101010101" pitchFamily="2" charset="-122"/>
                    <a:cs typeface="Cambria Math" panose="02040503050406030204" charset="0"/>
                  </a:rPr>
                  <a:t>)</a:t>
                </a:r>
                <a:r>
                  <a:rPr lang="zh-CN" altLang="en-US" sz="2800">
                    <a:latin typeface="宋体" panose="02010600030101010101" pitchFamily="2" charset="-122"/>
                    <a:ea typeface="宋体" panose="02010600030101010101" pitchFamily="2" charset="-122"/>
                    <a:cs typeface="宋体" panose="02010600030101010101" pitchFamily="2" charset="-122"/>
                  </a:rPr>
                  <a:t>上的性质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结合具体实例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y</m:t>
                    </m:r>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的实际意义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能借助图像理解参数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a:latin typeface="Cambria Math" panose="02040503050406030204" charset="0"/>
                        <a:ea typeface="宋体" panose="02010600030101010101" pitchFamily="2" charset="-122"/>
                        <a:cs typeface="Cambria Math" panose="02040503050406030204" charset="0"/>
                      </a:rPr>
                      <m:t>、</m:t>
                    </m:r>
                  </m:oMath>
                </a14:m>
                <a:r>
                  <a:rPr lang="en-US" altLang="zh-CN" sz="2800" b="1" i="1">
                    <a:latin typeface="宋体" panose="02010600030101010101" pitchFamily="2" charset="-122"/>
                    <a:ea typeface="宋体" panose="02010600030101010101" pitchFamily="2" charset="-122"/>
                    <a:cs typeface="宋体" panose="02010600030101010101" pitchFamily="2" charset="-122"/>
                  </a:rPr>
                  <a:t>A </a:t>
                </a:r>
                <a:r>
                  <a:rPr lang="zh-CN" altLang="en-US" sz="2800">
                    <a:latin typeface="宋体" panose="02010600030101010101" pitchFamily="2" charset="-122"/>
                    <a:ea typeface="宋体" panose="02010600030101010101" pitchFamily="2" charset="-122"/>
                    <a:cs typeface="宋体" panose="02010600030101010101" pitchFamily="2" charset="-122"/>
                  </a:rPr>
                  <a:t>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了解参数的变化对函数图像的影响</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4" name="文本框 3"/>
              <p:cNvSpPr txBox="1">
                <a:spLocks noRot="1" noChangeAspect="1" noMove="1" noResize="1" noEditPoints="1" noAdjustHandles="1" noChangeArrowheads="1" noChangeShapeType="1" noTextEdit="1"/>
              </p:cNvSpPr>
              <p:nvPr/>
            </p:nvSpPr>
            <p:spPr>
              <a:xfrm>
                <a:off x="267335" y="174625"/>
                <a:ext cx="11656695" cy="6505575"/>
              </a:xfrm>
              <a:prstGeom prst="rect">
                <a:avLst/>
              </a:prstGeom>
              <a:blipFill rotWithShape="1">
                <a:blip r:embed="rId1"/>
                <a:stretch>
                  <a:fillRect/>
                </a:stretch>
              </a:blipFill>
            </p:spPr>
            <p:txBody>
              <a:bodyPr/>
              <a:lstStyle/>
              <a:p>
                <a:r>
                  <a:rPr lang="zh-CN" altLang="en-US">
                    <a:noFill/>
                  </a:rPr>
                  <a:t> </a:t>
                </a:r>
              </a:p>
            </p:txBody>
          </p:sp>
        </mc:Fallback>
      </mc:AlternateContent>
      <p:graphicFrame>
        <p:nvGraphicFramePr>
          <p:cNvPr id="2" name="对象 1">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49" name="" r:id="rId2" imgW="114300" imgH="215900" progId="Equation.KSEE3">
                  <p:embed/>
                </p:oleObj>
              </mc:Choice>
              <mc:Fallback>
                <p:oleObj name="" r:id="rId2" imgW="114300" imgH="215900" progId="Equation.KSEE3">
                  <p:embed/>
                  <p:pic>
                    <p:nvPicPr>
                      <p:cNvPr id="0" name="图片 2048"/>
                      <p:cNvPicPr/>
                      <p:nvPr/>
                    </p:nvPicPr>
                    <p:blipFill>
                      <a:blip r:embed="rId3"/>
                      <a:stretch>
                        <a:fillRect/>
                      </a:stretch>
                    </p:blipFill>
                    <p:spPr>
                      <a:xfrm>
                        <a:off x="6038850" y="3321050"/>
                        <a:ext cx="114300" cy="21590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50" name="" r:id="rId4" imgW="114300" imgH="215900" progId="Equation.KSEE3">
                  <p:embed/>
                </p:oleObj>
              </mc:Choice>
              <mc:Fallback>
                <p:oleObj name="" r:id="rId4" imgW="114300" imgH="215900" progId="Equation.KSEE3">
                  <p:embed/>
                  <p:pic>
                    <p:nvPicPr>
                      <p:cNvPr id="0" name="图片 2049"/>
                      <p:cNvPicPr/>
                      <p:nvPr/>
                    </p:nvPicPr>
                    <p:blipFill>
                      <a:blip r:embed="rId3"/>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4" name="文本框 3"/>
              <p:cNvSpPr txBox="1"/>
              <p:nvPr/>
            </p:nvSpPr>
            <p:spPr>
              <a:xfrm>
                <a:off x="401320" y="174625"/>
                <a:ext cx="11389360" cy="650557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同角三角函数的基本关系式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理解同角三角函数的基本关系式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sSup>
                      <m:sSupPr>
                        <m:ctrlPr>
                          <a:rPr lang="en-US" altLang="zh-CN" sz="2800" i="1">
                            <a:latin typeface="Cambria Math" panose="02040503050406030204" charset="0"/>
                            <a:ea typeface="宋体" panose="02010600030101010101" pitchFamily="2" charset="-122"/>
                            <a:cs typeface="Cambria Math" panose="02040503050406030204" charset="0"/>
                          </a:rPr>
                        </m:ctrlPr>
                      </m:sSupPr>
                      <m:e>
                        <m:r>
                          <m:rPr>
                            <m:sty m:val="p"/>
                          </m:rPr>
                          <a:rPr lang="en-US" altLang="zh-CN" sz="2800">
                            <a:latin typeface="Cambria Math" panose="02040503050406030204" charset="0"/>
                            <a:ea typeface="宋体" panose="02010600030101010101" pitchFamily="2" charset="-122"/>
                            <a:cs typeface="Cambria Math" panose="02040503050406030204" charset="0"/>
                          </a:rPr>
                          <m:t>sin</m:t>
                        </m:r>
                      </m:e>
                      <m:sup>
                        <m:r>
                          <a:rPr lang="en-US" altLang="zh-CN" sz="2800" i="1">
                            <a:latin typeface="Cambria Math" panose="02040503050406030204" charset="0"/>
                            <a:ea typeface="宋体" panose="02010600030101010101" pitchFamily="2" charset="-122"/>
                            <a:cs typeface="Cambria Math" panose="02040503050406030204" charset="0"/>
                          </a:rPr>
                          <m:t>2</m:t>
                        </m:r>
                      </m:sup>
                    </m:sSup>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sSup>
                      <m:sSupPr>
                        <m:ctrlPr>
                          <a:rPr lang="en-US" altLang="zh-CN" sz="2800" i="1">
                            <a:latin typeface="Cambria Math" panose="02040503050406030204" charset="0"/>
                            <a:ea typeface="宋体" panose="02010600030101010101" pitchFamily="2" charset="-122"/>
                            <a:cs typeface="Cambria Math" panose="02040503050406030204" charset="0"/>
                          </a:rPr>
                        </m:ctrlPr>
                      </m:sSupPr>
                      <m:e>
                        <m:r>
                          <m:rPr>
                            <m:sty m:val="p"/>
                          </m:rPr>
                          <a:rPr lang="en-US" altLang="zh-CN" sz="2800">
                            <a:latin typeface="Cambria Math" panose="02040503050406030204" charset="0"/>
                            <a:ea typeface="宋体" panose="02010600030101010101" pitchFamily="2" charset="-122"/>
                            <a:cs typeface="Cambria Math" panose="02040503050406030204" charset="0"/>
                          </a:rPr>
                          <m:t>cos</m:t>
                        </m:r>
                      </m:e>
                      <m:sup>
                        <m:r>
                          <a:rPr lang="en-US" altLang="zh-CN" sz="2800" i="1">
                            <a:latin typeface="Cambria Math" panose="02040503050406030204" charset="0"/>
                            <a:ea typeface="宋体" panose="02010600030101010101" pitchFamily="2" charset="-122"/>
                            <a:cs typeface="Cambria Math" panose="02040503050406030204" charset="0"/>
                          </a:rPr>
                          <m:t>2</m:t>
                        </m:r>
                      </m:sup>
                    </m:sSup>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𝑥</m:t>
                        </m:r>
                      </m:num>
                      <m:den>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𝑥</m:t>
                        </m:r>
                      </m:den>
                    </m:f>
                    <m:r>
                      <a:rPr lang="en-US" altLang="zh-CN" sz="2800" i="1">
                        <a:latin typeface="Cambria Math" panose="02040503050406030204" charset="0"/>
                        <a:ea typeface="MS Mincho" charset="0"/>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sym typeface="+mn-ea"/>
                      </a:rPr>
                      <m:t>tan</m:t>
                    </m:r>
                    <m:r>
                      <a:rPr lang="en-US" altLang="zh-CN" sz="2800" i="1">
                        <a:latin typeface="Cambria Math" panose="02040503050406030204" charset="0"/>
                        <a:ea typeface="宋体" panose="02010600030101010101" pitchFamily="2" charset="-122"/>
                        <a:cs typeface="Cambria Math" panose="02040503050406030204" charset="0"/>
                        <a:sym typeface="+mn-ea"/>
                      </a:rPr>
                      <m:t>𝑥</m:t>
                    </m:r>
                  </m:oMath>
                </a14:m>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三角恒等变换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经历推导两角差余弦公式的过程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知道两角差余弦公式的意义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能从两角差的余弦公式推导出两角和与差的正弦、余弦、正切公式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二倍角的正弦、余弦、正切公式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了解它们的内在联系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能运用上述公式进行简单的恒等变换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包括推导出积化和差、和差化积、半角公式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这三组公式不要求记忆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三角函数应用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会用三角函数解决简单的实际问题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体会可以利用三角函数构建刻画事物周期变化的数学模型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4" name="文本框 3"/>
              <p:cNvSpPr txBox="1">
                <a:spLocks noRot="1" noChangeAspect="1" noMove="1" noResize="1" noEditPoints="1" noAdjustHandles="1" noChangeArrowheads="1" noChangeShapeType="1" noTextEdit="1"/>
              </p:cNvSpPr>
              <p:nvPr/>
            </p:nvSpPr>
            <p:spPr>
              <a:xfrm>
                <a:off x="401320" y="174625"/>
                <a:ext cx="11389360" cy="6505575"/>
              </a:xfrm>
              <a:prstGeom prst="rect">
                <a:avLst/>
              </a:prstGeom>
              <a:blipFill rotWithShape="1">
                <a:blip r:embed="rId1"/>
                <a:stretch>
                  <a:fillRect/>
                </a:stretch>
              </a:blipFill>
            </p:spPr>
            <p:txBody>
              <a:bodyPr/>
              <a:lstStyle/>
              <a:p>
                <a:r>
                  <a:rPr lang="zh-CN" altLang="en-US">
                    <a:noFill/>
                  </a:rPr>
                  <a:t> </a:t>
                </a:r>
              </a:p>
            </p:txBody>
          </p:sp>
        </mc:Fallback>
      </mc:AlternateContent>
      <p:graphicFrame>
        <p:nvGraphicFramePr>
          <p:cNvPr id="2" name="对象 1">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49" name="" r:id="rId2" imgW="114300" imgH="215900" progId="Equation.KSEE3">
                  <p:embed/>
                </p:oleObj>
              </mc:Choice>
              <mc:Fallback>
                <p:oleObj name="" r:id="rId2" imgW="114300" imgH="215900" progId="Equation.KSEE3">
                  <p:embed/>
                  <p:pic>
                    <p:nvPicPr>
                      <p:cNvPr id="0" name="图片 2048"/>
                      <p:cNvPicPr/>
                      <p:nvPr/>
                    </p:nvPicPr>
                    <p:blipFill>
                      <a:blip r:embed="rId3"/>
                      <a:stretch>
                        <a:fillRect/>
                      </a:stretch>
                    </p:blipFill>
                    <p:spPr>
                      <a:xfrm>
                        <a:off x="6038850" y="3321050"/>
                        <a:ext cx="114300" cy="21590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50" name="" r:id="rId4" imgW="114300" imgH="215900" progId="Equation.KSEE3">
                  <p:embed/>
                </p:oleObj>
              </mc:Choice>
              <mc:Fallback>
                <p:oleObj name="" r:id="rId4" imgW="114300" imgH="215900" progId="Equation.KSEE3">
                  <p:embed/>
                  <p:pic>
                    <p:nvPicPr>
                      <p:cNvPr id="0" name="图片 2049"/>
                      <p:cNvPicPr/>
                      <p:nvPr/>
                    </p:nvPicPr>
                    <p:blipFill>
                      <a:blip r:embed="rId3"/>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276860"/>
            <a:ext cx="2410460"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4.</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函数应用</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76250" y="860425"/>
            <a:ext cx="11240135" cy="5675630"/>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函数应用不仅体现在用函数解决数学问题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更重要的是用函数解决实际问题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可以帮助学生掌握运用函数性质求方程近似解的基本方法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二分法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理解用函数构建数学模型的基本过程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运用模型思想发现和提出问题、分析和解决问题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二分法与求方程近似解、函数与数学模型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）二分法与求方程近似解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结合学过的函数图像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了解函数零点与方程解的关系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结合具体连续函数及其图像的特点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了解函数零点存在定理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探索用二分法求方程近似解的思路并会画程序框图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能借助计算工具用二分法求方程近似解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了解用二分法求方程近似解具有一般性</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对象 1">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49" name="" r:id="rId1" imgW="114300" imgH="215900" progId="Equation.KSEE3">
                  <p:embed/>
                </p:oleObj>
              </mc:Choice>
              <mc:Fallback>
                <p:oleObj name="" r:id="rId1" imgW="114300" imgH="215900" progId="Equation.KSEE3">
                  <p:embed/>
                  <p:pic>
                    <p:nvPicPr>
                      <p:cNvPr id="0" name="图片 2048"/>
                      <p:cNvPicPr/>
                      <p:nvPr/>
                    </p:nvPicPr>
                    <p:blipFill>
                      <a:blip r:embed="rId2"/>
                      <a:stretch>
                        <a:fillRect/>
                      </a:stretch>
                    </p:blipFill>
                    <p:spPr>
                      <a:xfrm>
                        <a:off x="6038850" y="3321050"/>
                        <a:ext cx="114300" cy="21590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50" name="" r:id="rId3" imgW="114300" imgH="215900" progId="Equation.KSEE3">
                  <p:embed/>
                </p:oleObj>
              </mc:Choice>
              <mc:Fallback>
                <p:oleObj name="" r:id="rId3" imgW="114300" imgH="215900" progId="Equation.KSEE3">
                  <p:embed/>
                  <p:pic>
                    <p:nvPicPr>
                      <p:cNvPr id="0" name="图片 2049"/>
                      <p:cNvPicPr/>
                      <p:nvPr/>
                    </p:nvPicPr>
                    <p:blipFill>
                      <a:blip r:embed="rId2"/>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591185"/>
            <a:ext cx="11240135" cy="567563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函数与数学模型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理解函数模型是描述客观世界中变量关系和规律的重要数学语言和工具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在实际情境中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会选择合适的函数类型刻画现实问题的变化规律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结合现实情境中的具体问题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利用计算工具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比较对数函数、一元一次函数、指数函数增长速度的差异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对数增长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直线上升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指数爆炸</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等术语的现实含义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收集、阅读一些现实生活、生产实际或者经济领域中的数学模型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体会人们是如何借助函数刻画实际问题的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感悟数学模型中参数的现实意义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对象 1">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49" name="" r:id="rId1" imgW="114300" imgH="215900" progId="Equation.KSEE3">
                  <p:embed/>
                </p:oleObj>
              </mc:Choice>
              <mc:Fallback>
                <p:oleObj name="" r:id="rId1" imgW="114300" imgH="215900" progId="Equation.KSEE3">
                  <p:embed/>
                  <p:pic>
                    <p:nvPicPr>
                      <p:cNvPr id="0" name="图片 2048"/>
                      <p:cNvPicPr/>
                      <p:nvPr/>
                    </p:nvPicPr>
                    <p:blipFill>
                      <a:blip r:embed="rId2"/>
                      <a:stretch>
                        <a:fillRect/>
                      </a:stretch>
                    </p:blipFill>
                    <p:spPr>
                      <a:xfrm>
                        <a:off x="6038850" y="3321050"/>
                        <a:ext cx="114300" cy="21590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2050" name="" r:id="rId3" imgW="114300" imgH="215900" progId="Equation.KSEE3">
                  <p:embed/>
                </p:oleObj>
              </mc:Choice>
              <mc:Fallback>
                <p:oleObj name="" r:id="rId3" imgW="114300" imgH="215900" progId="Equation.KSEE3">
                  <p:embed/>
                  <p:pic>
                    <p:nvPicPr>
                      <p:cNvPr id="0" name="图片 2049"/>
                      <p:cNvPicPr/>
                      <p:nvPr/>
                    </p:nvPicPr>
                    <p:blipFill>
                      <a:blip r:embed="rId2"/>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744470"/>
            <a:ext cx="9265285" cy="1198880"/>
          </a:xfrm>
          <a:prstGeom prst="rect">
            <a:avLst/>
          </a:prstGeom>
          <a:noFill/>
        </p:spPr>
        <p:txBody>
          <a:bodyPr wrap="square" rtlCol="0">
            <a:spAutoFit/>
          </a:bodyPr>
          <a:p>
            <a:pPr algn="ct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主题三</a:t>
            </a:r>
            <a:r>
              <a:rPr lang="en-US" altLang="zh-CN"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 </a:t>
            </a: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几何与代数</a:t>
            </a:r>
            <a:endPar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885" y="1019175"/>
            <a:ext cx="11240135" cy="21437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几何与代数是高中数学课程的主线之一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在必修课程与选择性必修课程中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突出几何直观与代数运算之间的融合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即通过形与数的结合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感悟数学知识之间的关联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加强对数学整体性的理解</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87755" y="3585845"/>
            <a:ext cx="2570480" cy="598805"/>
          </a:xfrm>
          <a:prstGeom prst="rect">
            <a:avLst/>
          </a:prstGeom>
          <a:solidFill>
            <a:srgbClr val="14B7E6"/>
          </a:solidFill>
        </p:spPr>
        <p:txBody>
          <a:bodyPr wrap="square" rtlCol="0">
            <a:noAutofit/>
          </a:bodyPr>
          <a:p>
            <a:pPr algn="ctr"/>
            <a:r>
              <a:rPr lang="zh-CN" altLang="en-US" sz="3600" b="1">
                <a:solidFill>
                  <a:schemeClr val="bg1"/>
                </a:solidFill>
                <a:latin typeface="黑体" panose="02010609060101010101" charset="-122"/>
                <a:ea typeface="黑体" panose="02010609060101010101" charset="-122"/>
              </a:rPr>
              <a:t>【内容要求】</a:t>
            </a:r>
            <a:endParaRPr lang="zh-CN" altLang="en-US" sz="3600" b="1">
              <a:solidFill>
                <a:schemeClr val="bg1"/>
              </a:solidFill>
              <a:latin typeface="黑体" panose="02010609060101010101" charset="-122"/>
              <a:ea typeface="黑体" panose="02010609060101010101" charset="-122"/>
            </a:endParaRPr>
          </a:p>
        </p:txBody>
      </p:sp>
      <p:sp>
        <p:nvSpPr>
          <p:cNvPr id="3" name="文本框 2"/>
          <p:cNvSpPr txBox="1"/>
          <p:nvPr/>
        </p:nvSpPr>
        <p:spPr>
          <a:xfrm>
            <a:off x="476250" y="4607560"/>
            <a:ext cx="11240770" cy="8591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平面向量及其应用、复数、立体几何初步</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544830"/>
            <a:ext cx="4263390"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1.</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平面向量及其应用</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76250" y="1437640"/>
            <a:ext cx="11240135" cy="45523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向量理论具有深刻的数学内涵、丰富的物理背景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向量既是代数研究对象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也是几何研究对象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是沟通几何与代数的桥梁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向量是描述直线、曲线、平面、曲面以及高维空间数学问题的基本工具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是进一步学习和研究其他数学领域问题的基础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在解决实际问题中发挥重要作用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可以帮助学生理解平面向量的几何意义和代数意义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掌握平面向量的概念、运算、向量基本定理以及向量的应用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用向量语言、方法表述和解决现实生活、数学和物理中的问题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1363980"/>
            <a:ext cx="11240135" cy="4130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向量概念、向量运算、向量基本定理及坐标表示、向量应用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向量概念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通过对力、速度、位移等的分析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了解平面向量的实际背景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理解平面向量的意义和两个向量相等的含义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理解平面向量的几何表示和基本要素</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194310"/>
            <a:ext cx="11240135" cy="64693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）向量运算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①</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借助实例和平面向量的几何表示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掌握平面向量加、减运算及运算规则</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理解其几何意义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a:latin typeface="宋体" panose="02010600030101010101" pitchFamily="2" charset="-122"/>
                <a:ea typeface="宋体" panose="02010600030101010101" pitchFamily="2" charset="-122"/>
                <a:cs typeface="宋体" panose="02010600030101010101" pitchFamily="2" charset="-122"/>
              </a:rPr>
              <a:t>    </a:t>
            </a:r>
            <a:endParaRPr lang="en-US"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通过实例分析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掌握平面向量数乘运算及运算规则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理解其几何意义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理解两个平面向量共线的含义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了解平面向量的线性运算性质及其几何意义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通过物理中功等实例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理解平面向量数量积的概念及其物理意义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会计算平面向量的数量积</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a:latin typeface="宋体" panose="02010600030101010101" pitchFamily="2" charset="-122"/>
                <a:ea typeface="宋体" panose="02010600030101010101" pitchFamily="2" charset="-122"/>
                <a:cs typeface="宋体" panose="02010600030101010101" pitchFamily="2" charset="-122"/>
              </a:rPr>
              <a:t>⑤</a:t>
            </a:r>
            <a:r>
              <a:rPr lang="zh-CN" altLang="en-US" sz="2800">
                <a:latin typeface="宋体" panose="02010600030101010101" pitchFamily="2" charset="-122"/>
                <a:ea typeface="宋体" panose="02010600030101010101" pitchFamily="2" charset="-122"/>
                <a:cs typeface="宋体" panose="02010600030101010101" pitchFamily="2" charset="-122"/>
              </a:rPr>
              <a:t>通过几何直观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了解平面向量投影的概念以及投影向量的意义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a:latin typeface="宋体" panose="02010600030101010101" pitchFamily="2" charset="-122"/>
                <a:ea typeface="宋体" panose="02010600030101010101" pitchFamily="2" charset="-122"/>
                <a:cs typeface="宋体" panose="02010600030101010101" pitchFamily="2" charset="-122"/>
              </a:rPr>
              <a:t>⑥</a:t>
            </a:r>
            <a:r>
              <a:rPr lang="zh-CN" altLang="en-US" sz="2800">
                <a:latin typeface="宋体" panose="02010600030101010101" pitchFamily="2" charset="-122"/>
                <a:ea typeface="宋体" panose="02010600030101010101" pitchFamily="2" charset="-122"/>
                <a:cs typeface="宋体" panose="02010600030101010101" pitchFamily="2" charset="-122"/>
              </a:rPr>
              <a:t>会用数量积判断两个平面向量的垂直关系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551180" y="1364615"/>
            <a:ext cx="11240135" cy="4128770"/>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向量基本定理及坐标表示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理解平面向量基本定理及其意义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借助平面直角坐标系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掌握平面向量的正交分解及坐标表示</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会用坐标表示平面向量的加、减运算与数乘运算</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能用坐标表示平面向量的数量积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会表示两个平面向量的夹角</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a:latin typeface="宋体" panose="02010600030101010101" pitchFamily="2" charset="-122"/>
                <a:ea typeface="宋体" panose="02010600030101010101" pitchFamily="2" charset="-122"/>
                <a:cs typeface="宋体" panose="02010600030101010101" pitchFamily="2" charset="-122"/>
              </a:rPr>
              <a:t>⑤</a:t>
            </a:r>
            <a:r>
              <a:rPr lang="zh-CN" altLang="en-US" sz="2800">
                <a:latin typeface="宋体" panose="02010600030101010101" pitchFamily="2" charset="-122"/>
                <a:ea typeface="宋体" panose="02010600030101010101" pitchFamily="2" charset="-122"/>
                <a:cs typeface="宋体" panose="02010600030101010101" pitchFamily="2" charset="-122"/>
              </a:rPr>
              <a:t>能用坐标表示平面向量共线、垂直的条件</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744470"/>
            <a:ext cx="9265285" cy="1198880"/>
          </a:xfrm>
          <a:prstGeom prst="rect">
            <a:avLst/>
          </a:prstGeom>
          <a:noFill/>
        </p:spPr>
        <p:txBody>
          <a:bodyPr wrap="square" rtlCol="0">
            <a:spAutoFit/>
          </a:bodyPr>
          <a:p>
            <a:pPr algn="ct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主题一</a:t>
            </a:r>
            <a:r>
              <a:rPr lang="en-US" altLang="zh-CN"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 </a:t>
            </a: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预备知识</a:t>
            </a:r>
            <a:endPar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551180" y="1371600"/>
            <a:ext cx="11240135" cy="412877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向量应用与解三角形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会用向量方法解决简单的平面几何问题、力学问题以及其他实际问题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体会向量在解决数学和实际问题中的作用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借助向量的运算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探索三角形边长与角度的关系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掌握余弦定理、正弦定理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能用余弦定理、正弦定理解决简单的实际问题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544830"/>
            <a:ext cx="4263390"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2.</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复数</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76250" y="1338580"/>
            <a:ext cx="11240135" cy="45523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复数是一类重要的运算对象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有广泛的应用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可以帮助学生通过方程求解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理解引入复数的必要性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了解数系的扩充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掌握复数的表示、运算及其几何意义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复数的概念、复数的运算、复数的三角表示</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复数的概念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通过方程的解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认识复数</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理解复数的代数表示及其几何意义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理解两个复数相等的含义</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1338580"/>
            <a:ext cx="11240135" cy="37064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复数的运算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掌握复数代数表示式的四则运算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了解复数加、减运算的几何意义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）复数的三角表示</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通过复数的几何意义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了解复数的三角表示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了解复数的代数表示与三角表示之间的关系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了解复数乘、除运算的三角表示及其几何意义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656590"/>
            <a:ext cx="4263390"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3.</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立体几何初步</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520700" y="1809115"/>
            <a:ext cx="11240135" cy="40989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立体几何研究现实世界中物体的形状、大小与位置关系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可以帮助学生以长方体为载体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认识和理解空间点、直线、平面的位置关系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用数学语言表述有关平行、垂直的性质与判定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并对某些结论进行论证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了解一些简单几何体的表面积与体积的计算方法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运用直观感知、操作确认、推理论证、度量计算等认识和探索空间图形的性质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建立空间观念</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38785" y="796925"/>
            <a:ext cx="11426190" cy="526415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基本立体图形、基本图形位置关系、几何学的发展</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基本立体图形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利用实物、计算机软件等观察空间图形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认识柱、锥、台、球及简单组合体的结构特征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能运用这些特征描述现实生活中简单物体的结构</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知道球、棱柱、棱锥、棱台的表面积和体积的计算公式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能用公式解决简单的实际问题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能用斜二测法画出简单空间图形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长方体、球、圆柱、圆锥、棱柱及其简单组合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的直观图</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334645" y="153035"/>
            <a:ext cx="11738610" cy="6551930"/>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基本图形位置关系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借助长方体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在直观认识空间点、直线、平面的位置关系的基础上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抽象出空间点、直</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线、平面的位置关系的定义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了解以下基本事实和定理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基本事实</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过不在一条直线上的三个点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有且只有一个平面</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基本事实</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如果一条直线上的两个点在一个平面内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那么这条直线在这个平面内</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基本事实</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如果两个不重合的平面有一个公共点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那么它们有且只有一条过该点的公共直线</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基本事实</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平行于同一条直线的两条直线平行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定理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如果空间中两个角的两条边分别对应平行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那么这两个角相等或互补</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29895" y="250190"/>
            <a:ext cx="11332210" cy="635762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从上述定义和基本事实出发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借助长方体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通过直观感知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了解空间中直线与直线、直线与平面、平面与平面的平行和垂直的关系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归纳出以下性质定理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并加以证明</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solidFill>
                  <a:srgbClr val="1D70F5"/>
                </a:solidFill>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一条直线与一个平面平行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如果过该直线的平面与此平面相交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那么该直线与交线平行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solidFill>
                  <a:srgbClr val="1D70F5"/>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两个平面平行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如果另一个平面与这两个平面相交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那么两条交线平行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solidFill>
                  <a:srgbClr val="1D70F5"/>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垂直于同一个平面的两条直线平行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solidFill>
                  <a:srgbClr val="1D70F5"/>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两个平面垂直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如果一个平面内有一条直线垂直于这两个平面的交线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那么这条直线与另一个平面垂直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29895" y="234315"/>
            <a:ext cx="11332210" cy="638937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从上述定义和基本事实出发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借助长方体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通过直观感知、了解空间中直线与直线、直线与平面、平面与平面的平行和垂直的关系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归纳出以下判定定理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solidFill>
                  <a:srgbClr val="1D70F5"/>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如果平面外一条直线与此平面内的一条直线平行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那么该直线与此平面平行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solidFill>
                  <a:srgbClr val="1D70F5"/>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如果一个平面内的两条相交直线与另一个平面平行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那么这两个平面平行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solidFill>
                  <a:srgbClr val="1D70F5"/>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如果一条直线与一个平面内的两条相交直线垂直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那么该直线与此平面垂直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solidFill>
                  <a:srgbClr val="1D70F5"/>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如果一个平面过另一个平面的垂线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那么这两个平面垂直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29895" y="1682750"/>
            <a:ext cx="11332210" cy="34925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能用已获得的结论证明空间基本图形位置关系的简单命题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）几何学的发展</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收集、阅读几何学发展的历史资料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撰写小论文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论述几何学发展的过程、重要结果、主要人物、关键事件及其对人类文明的贡献</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744470"/>
            <a:ext cx="9265285" cy="1198880"/>
          </a:xfrm>
          <a:prstGeom prst="rect">
            <a:avLst/>
          </a:prstGeom>
          <a:noFill/>
        </p:spPr>
        <p:txBody>
          <a:bodyPr wrap="square" rtlCol="0">
            <a:spAutoFit/>
          </a:bodyPr>
          <a:p>
            <a:pPr algn="ct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主题四</a:t>
            </a:r>
            <a:r>
              <a:rPr lang="en-US" altLang="zh-CN"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 </a:t>
            </a: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概率与统计</a:t>
            </a:r>
            <a:endPar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250" y="614045"/>
            <a:ext cx="11240135" cy="29997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以义务教育阶段数学课程内容为载体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结合集合、常用逻辑用语、相等关系与不等关系、从函数观点看一元二次方程和一元二次不等式等内容的学习</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为高中数学课程做好学习心理、学习方式和知识技能等方面的准备</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帮助学生完成初高中数学学习的过渡</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90600" y="3704590"/>
            <a:ext cx="2570480" cy="598805"/>
          </a:xfrm>
          <a:prstGeom prst="rect">
            <a:avLst/>
          </a:prstGeom>
          <a:solidFill>
            <a:srgbClr val="14B7E6"/>
          </a:solidFill>
        </p:spPr>
        <p:txBody>
          <a:bodyPr wrap="square" rtlCol="0">
            <a:noAutofit/>
          </a:bodyPr>
          <a:p>
            <a:pPr algn="ctr"/>
            <a:r>
              <a:rPr lang="zh-CN" altLang="en-US" sz="3600" b="1">
                <a:solidFill>
                  <a:schemeClr val="bg1"/>
                </a:solidFill>
                <a:latin typeface="黑体" panose="02010609060101010101" charset="-122"/>
                <a:ea typeface="黑体" panose="02010609060101010101" charset="-122"/>
              </a:rPr>
              <a:t>【内容要求】</a:t>
            </a:r>
            <a:endParaRPr lang="zh-CN" altLang="en-US" sz="3600" b="1">
              <a:solidFill>
                <a:schemeClr val="bg1"/>
              </a:solidFill>
              <a:latin typeface="黑体" panose="02010609060101010101" charset="-122"/>
              <a:ea typeface="黑体" panose="02010609060101010101" charset="-122"/>
            </a:endParaRPr>
          </a:p>
        </p:txBody>
      </p:sp>
      <p:sp>
        <p:nvSpPr>
          <p:cNvPr id="3" name="文本框 2"/>
          <p:cNvSpPr txBox="1"/>
          <p:nvPr/>
        </p:nvSpPr>
        <p:spPr>
          <a:xfrm>
            <a:off x="476250" y="4725670"/>
            <a:ext cx="11240770" cy="162179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集合、常用逻辑用语、相等关系与不等关系、从函数观点看一元二次方程和一元二次不等式</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885" y="1019175"/>
            <a:ext cx="11240135" cy="21437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概率的研究对象是随机现象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为人们从不确定性的角度认识客观世界提供重要的思维模式和解决问题的方法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统计的研究对象是数据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核心是数据分析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概率为统计的发展提供理论基础</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87755" y="3585845"/>
            <a:ext cx="2570480" cy="598805"/>
          </a:xfrm>
          <a:prstGeom prst="rect">
            <a:avLst/>
          </a:prstGeom>
          <a:solidFill>
            <a:srgbClr val="14B7E6"/>
          </a:solidFill>
        </p:spPr>
        <p:txBody>
          <a:bodyPr wrap="square" rtlCol="0">
            <a:noAutofit/>
          </a:bodyPr>
          <a:p>
            <a:pPr algn="ctr"/>
            <a:r>
              <a:rPr lang="zh-CN" altLang="en-US" sz="3600" b="1">
                <a:solidFill>
                  <a:schemeClr val="bg1"/>
                </a:solidFill>
                <a:latin typeface="黑体" panose="02010609060101010101" charset="-122"/>
                <a:ea typeface="黑体" panose="02010609060101010101" charset="-122"/>
              </a:rPr>
              <a:t>【内容要求】</a:t>
            </a:r>
            <a:endParaRPr lang="zh-CN" altLang="en-US" sz="3600" b="1">
              <a:solidFill>
                <a:schemeClr val="bg1"/>
              </a:solidFill>
              <a:latin typeface="黑体" panose="02010609060101010101" charset="-122"/>
              <a:ea typeface="黑体" panose="02010609060101010101" charset="-122"/>
            </a:endParaRPr>
          </a:p>
        </p:txBody>
      </p:sp>
      <p:sp>
        <p:nvSpPr>
          <p:cNvPr id="3" name="文本框 2"/>
          <p:cNvSpPr txBox="1"/>
          <p:nvPr/>
        </p:nvSpPr>
        <p:spPr>
          <a:xfrm>
            <a:off x="476250" y="4607560"/>
            <a:ext cx="11240770" cy="8591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概率、统计</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544830"/>
            <a:ext cx="1508125"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1.</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概率</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76250" y="1243965"/>
            <a:ext cx="11240135" cy="517334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可以帮助学生结合具体实例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理解样本点、有限样本空间、随机事件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会计算古典概型中简单随机事件的概率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加深对随机现象的认识和理解</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随机事件与概率、随机事件的独立性</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随机事件与概率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结合具体实例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理解样本点和有限样本空间的含义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理解随机事件与样本点的关系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了解随机事件的并、交与互斥的含义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能结合实例进行随机事件的并、交运算</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1084580"/>
            <a:ext cx="11240135" cy="468947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结合具体实例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理解古典概型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能计算古典概型中简单随机事件的概率</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通过实例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理解概率的性质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掌握随机事件概率的运算法则</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④</a:t>
            </a:r>
            <a:r>
              <a:rPr lang="zh-CN" altLang="en-US" sz="2800">
                <a:latin typeface="宋体" panose="02010600030101010101" pitchFamily="2" charset="-122"/>
                <a:ea typeface="宋体" panose="02010600030101010101" pitchFamily="2" charset="-122"/>
                <a:cs typeface="宋体" panose="02010600030101010101" pitchFamily="2" charset="-122"/>
              </a:rPr>
              <a:t>结合实例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会用频率估计概率</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随机事件的独立性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结合有限样本空间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了解两个随机事件独立性的含义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结合古典概型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利用独立性计算概率</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169670" y="753110"/>
            <a:ext cx="1508125"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2.</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统计</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76250" y="1819910"/>
            <a:ext cx="11240135" cy="37953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可以帮助学生进一步学习数据收集和整理的方法、数据直观图表的表示方法、数据统计特征的刻画方法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感悟在实际生活中进行科学决策的必要性和可能性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体会统计思维与确定性思维的差异、归纳推理与演绎证明的差异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通过实际操作、计算机模拟等活动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积累数据分析的经验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1329690"/>
            <a:ext cx="11240135" cy="419798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获取数据的基本途径及相关概念、抽样、统计图表、用样本估计总体</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获取数据的基本途径及相关概念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知道获取数据的基本途径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统计报表和年鉴、社会调查、试验设计、普查和抽样、互联网等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了解总体、样本、样本量的概念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了解数据的随机性</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125730"/>
            <a:ext cx="11240135" cy="6732270"/>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抽样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简单随机抽样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了解简单随机抽样的含义及其解决问题的过程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掌握两种简单随机抽样方法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抽签法和随机数法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会计算样本均值和样本方差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了解样本与总体的关系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分层随机抽样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了解分层随机抽样的特点和适用范围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了解分层随机抽样的必要性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掌握各层样本量比例分配的方法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结合具体实例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掌握分层随机抽样的样本均值和样本方差</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抽样方法的选择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在简单的实际情境中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能根据实际问题的特点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设计恰当的抽样方法解决问题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159385"/>
            <a:ext cx="11240135" cy="653923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统计图表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能根据实际问题的特点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选择恰当的统计图表对数据进行可视化描述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体会合理使用统计图表的重要性</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用样本估计总体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结合实例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能用样本估计总体的集中趋势参数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平均数、中位数、众数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理解集中趋势参数的统计含义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结合实例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能用样本估计总体的离散程度参数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标准差、方差、极差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理解离散程度参数的统计含义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结合实例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能用样本估计总体的取值规律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④</a:t>
            </a:r>
            <a:r>
              <a:rPr lang="zh-CN" altLang="en-US" sz="2800">
                <a:latin typeface="宋体" panose="02010600030101010101" pitchFamily="2" charset="-122"/>
                <a:ea typeface="宋体" panose="02010600030101010101" pitchFamily="2" charset="-122"/>
                <a:cs typeface="宋体" panose="02010600030101010101" pitchFamily="2" charset="-122"/>
              </a:rPr>
              <a:t>结合实例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能用样本估计百分位数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理解百分位数的统计含义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413000"/>
            <a:ext cx="9265285" cy="2306955"/>
          </a:xfrm>
          <a:prstGeom prst="rect">
            <a:avLst/>
          </a:prstGeom>
          <a:noFill/>
        </p:spPr>
        <p:txBody>
          <a:bodyPr wrap="square" rtlCol="0">
            <a:spAutoFit/>
          </a:bodyPr>
          <a:p>
            <a:pPr algn="ct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主题五</a:t>
            </a:r>
            <a:r>
              <a:rPr lang="en-US" altLang="zh-CN"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 </a:t>
            </a: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数学建模活动与数学探究活动</a:t>
            </a:r>
            <a:endPar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087755" y="658495"/>
            <a:ext cx="2570480" cy="598805"/>
          </a:xfrm>
          <a:prstGeom prst="rect">
            <a:avLst/>
          </a:prstGeom>
          <a:solidFill>
            <a:srgbClr val="14B7E6"/>
          </a:solidFill>
        </p:spPr>
        <p:txBody>
          <a:bodyPr wrap="square" rtlCol="0">
            <a:noAutofit/>
          </a:bodyPr>
          <a:p>
            <a:pPr algn="ctr"/>
            <a:r>
              <a:rPr lang="zh-CN" altLang="en-US" sz="3600" b="1">
                <a:solidFill>
                  <a:schemeClr val="bg1"/>
                </a:solidFill>
                <a:latin typeface="黑体" panose="02010609060101010101" charset="-122"/>
                <a:ea typeface="黑体" panose="02010609060101010101" charset="-122"/>
              </a:rPr>
              <a:t>【内容要求】</a:t>
            </a:r>
            <a:endParaRPr lang="zh-CN" altLang="en-US" sz="3600" b="1">
              <a:solidFill>
                <a:schemeClr val="bg1"/>
              </a:solidFill>
              <a:latin typeface="黑体" panose="02010609060101010101" charset="-122"/>
              <a:ea typeface="黑体" panose="02010609060101010101" charset="-122"/>
            </a:endParaRPr>
          </a:p>
        </p:txBody>
      </p:sp>
      <p:sp>
        <p:nvSpPr>
          <p:cNvPr id="3" name="文本框 2"/>
          <p:cNvSpPr txBox="1"/>
          <p:nvPr/>
        </p:nvSpPr>
        <p:spPr>
          <a:xfrm>
            <a:off x="475615" y="1883410"/>
            <a:ext cx="11240770" cy="396684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数学建模活动是对现实问题进行数学抽象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用数学语言表达问题、用数学方法构建模型解决问题的过程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主要包括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在实际情境中从数学的视角发现问题、提出问题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分析问题、构建模型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确定参数、计算求解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检验结果、改进模型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最终解决实际问题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数学建模活动是基于数学思维运用模型解决实际问题的一类综合实践活动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是高中阶段数学课程的重要内容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75615" y="1089025"/>
            <a:ext cx="11240770" cy="46793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数学探究活动是围绕某个具体的数学问题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开展自主探究、合作研究并最终解决问题的过程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具体表现为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发现和提出有意义的数学问题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猜测合理的数学结论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提出解决问题的思路和方案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通过自主探索、合作研究论证数学结论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数学探究活动是运用数学知识解决数学问题的一类综合实践活动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也是高中阶段数学课程的重要内容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数学建模活动与数学探究活动以课题研究的形式开展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在必修课程中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要求学生完成其中的一个课题研究</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321310"/>
            <a:ext cx="1433830"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1.</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集合</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76250" y="904875"/>
            <a:ext cx="11240135" cy="580707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在高中数学课程中</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集合是刻画一类事物的语言和工具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可以帮助学生使用集合的语言简洁、准确地表述数学的研究对象</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学会用数学的语言表达和交流</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积累数学抽象的经验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集合的概念与表示、集合的基本关系、集合的基本运算</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集合的概念与表示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通过实例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了解集合的含义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理解元素与集合的属于关系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针对具体问题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能在自然语言和图形语言的基础上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用符号语言刻画集合</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在具体情境中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了解全集与空集的含义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85470"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数学课件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1073785"/>
            <a:ext cx="11240135" cy="471043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集合的基本关系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理解集合之间包含与相等的含义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能识别给定集合的子集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集合的基本运算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理解两个集合的并集与交集的含义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能求两个集合的并集与交集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理解在给定集合中一个子集的补集的含义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能求给定子集的补集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能使用</a:t>
            </a:r>
            <a:r>
              <a:rPr lang="en-US" altLang="zh-CN" sz="2800">
                <a:latin typeface="宋体" panose="02010600030101010101" pitchFamily="2" charset="-122"/>
                <a:ea typeface="宋体" panose="02010600030101010101" pitchFamily="2" charset="-122"/>
                <a:cs typeface="宋体" panose="02010600030101010101" pitchFamily="2" charset="-122"/>
              </a:rPr>
              <a:t>Venn</a:t>
            </a:r>
            <a:r>
              <a:rPr lang="zh-CN" altLang="en-US" sz="2800">
                <a:latin typeface="宋体" panose="02010600030101010101" pitchFamily="2" charset="-122"/>
                <a:ea typeface="宋体" panose="02010600030101010101" pitchFamily="2" charset="-122"/>
                <a:cs typeface="宋体" panose="02010600030101010101" pitchFamily="2" charset="-122"/>
              </a:rPr>
              <a:t>图表达集合的基本关系与基本运算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体会图形对理解抽象概念的作用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321310"/>
            <a:ext cx="3429000"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2.</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常用逻辑用语</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76250" y="904875"/>
            <a:ext cx="11240135" cy="57994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常用逻辑用语是数学语言的重要组成部分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是数学表达和交流的工具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是逻辑思维的基本语言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可以帮助学生使用常用逻辑用语表达数学对象、进行数学推理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体会常用逻辑用语在表述数学内容和论证数学结论中的作用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提高交流的严谨性与准确性</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必要条件、充分条件、充要条件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全称量词与存在量词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全称量词命题与存在量词命题的否定</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必要条件、充分条件、充要条件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通过对典型数学命题的梳理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理解必要条件的意义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理解性质定理与必要条件的关系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76250" y="529590"/>
            <a:ext cx="11240135" cy="57994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通过对典型数学命题的梳理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理解充分条件的意义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理解判定定理与充分条件的关系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通过对典型数学命题的梳理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理解充要条件的意义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理解数学定义与充要条件的关系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全称量词与存在量词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通过已知的数学实例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理解全称量词与存在量词的意义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全称量词命题与存在量词命题的否定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能正确使用存在量词对全称量词命题进行否定</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能正确使用全称量词对存在量词命题进行否定</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087755" y="321310"/>
            <a:ext cx="4293235" cy="583565"/>
          </a:xfrm>
          <a:prstGeom prst="rect">
            <a:avLst/>
          </a:prstGeom>
          <a:noFill/>
        </p:spPr>
        <p:txBody>
          <a:bodyPr wrap="square" rtlCol="0" anchor="t">
            <a:sp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3.</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相等关系与不等关系</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mc:AlternateContent xmlns:mc="http://schemas.openxmlformats.org/markup-compatibility/2006">
        <mc:Choice xmlns:a14="http://schemas.microsoft.com/office/drawing/2010/main" Requires="a14">
          <p:sp>
            <p:nvSpPr>
              <p:cNvPr id="4" name="文本框 3"/>
              <p:cNvSpPr txBox="1"/>
              <p:nvPr/>
            </p:nvSpPr>
            <p:spPr>
              <a:xfrm>
                <a:off x="476250" y="904875"/>
                <a:ext cx="11240135" cy="5799455"/>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相等关系、不等关系是数学中最基本的数量关系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是构建方程、不等式的基础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本单元的学习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可以帮助学生通过类比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理解等式和不等式的共性与差异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掌握基本不等式</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内容包括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等式与不等式的性质、基本不等式</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等式与不等式的性质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梳理等式的性质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理解不等式的概念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掌握不等式的性质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基本不等式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掌握基本不等式</a:t>
                </a:r>
                <a14:m>
                  <m:oMath xmlns:m="http://schemas.openxmlformats.org/officeDocument/2006/math">
                    <m:rad>
                      <m:radPr>
                        <m:degHide m:val="on"/>
                        <m:ctrlPr>
                          <a:rPr lang="en-US" altLang="zh-CN" sz="3200" i="1">
                            <a:latin typeface="Cambria Math" panose="02040503050406030204" charset="0"/>
                            <a:ea typeface="宋体" panose="02010600030101010101" pitchFamily="2" charset="-122"/>
                            <a:cs typeface="Cambria Math" panose="02040503050406030204" charset="0"/>
                          </a:rPr>
                        </m:ctrlPr>
                      </m:radPr>
                      <m:deg/>
                      <m:e>
                        <m:r>
                          <a:rPr lang="en-US" altLang="zh-CN" sz="3200" i="1">
                            <a:latin typeface="Cambria Math" panose="02040503050406030204" charset="0"/>
                            <a:ea typeface="宋体" panose="02010600030101010101" pitchFamily="2" charset="-122"/>
                            <a:cs typeface="Cambria Math" panose="02040503050406030204" charset="0"/>
                          </a:rPr>
                          <m:t>𝑎𝑏</m:t>
                        </m:r>
                      </m:e>
                    </m:rad>
                  </m:oMath>
                </a14:m>
                <a:r>
                  <a:rPr lang="en-US" altLang="zh-CN" sz="3200">
                    <a:latin typeface="宋体" panose="02010600030101010101" pitchFamily="2" charset="-122"/>
                    <a:ea typeface="宋体" panose="02010600030101010101" pitchFamily="2" charset="-122"/>
                    <a:cs typeface="Times New Roman" panose="02020603050405020304" charset="0"/>
                    <a:sym typeface="+mn-ea"/>
                  </a:rPr>
                  <a:t>≤</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𝑎</m:t>
                        </m:r>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𝑏</m:t>
                        </m:r>
                      </m:num>
                      <m:den>
                        <m:r>
                          <a:rPr lang="en-US" altLang="zh-CN" sz="3200" i="1">
                            <a:latin typeface="Cambria Math" panose="02040503050406030204" charset="0"/>
                            <a:ea typeface="MS Mincho" charset="0"/>
                            <a:cs typeface="Cambria Math" panose="02040503050406030204" charset="0"/>
                          </a:rPr>
                          <m:t>2</m:t>
                        </m:r>
                      </m:den>
                    </m:f>
                  </m:oMath>
                </a14:m>
                <a:r>
                  <a:rPr lang="en-US" altLang="zh-CN" sz="3200">
                    <a:latin typeface="宋体" panose="02010600030101010101" pitchFamily="2" charset="-122"/>
                    <a:ea typeface="宋体" panose="02010600030101010101" pitchFamily="2" charset="-122"/>
                    <a:cs typeface="Times New Roman" panose="02020603050405020304" charset="0"/>
                  </a:rPr>
                  <a:t>(</a:t>
                </a:r>
                <a14:m>
                  <m:oMath xmlns:m="http://schemas.openxmlformats.org/officeDocument/2006/math">
                    <m:r>
                      <a:rPr lang="en-US" altLang="zh-CN" sz="3200" i="1">
                        <a:latin typeface="Cambria Math" panose="02040503050406030204" charset="0"/>
                        <a:ea typeface="宋体" panose="02010600030101010101" pitchFamily="2" charset="-122"/>
                        <a:cs typeface="Cambria Math" panose="02040503050406030204" charset="0"/>
                      </a:rPr>
                      <m:t>𝑎</m:t>
                    </m:r>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𝑏</m:t>
                    </m:r>
                    <m:r>
                      <a:rPr lang="en-US" altLang="zh-CN" sz="3200">
                        <a:latin typeface="Cambria Math" panose="02040503050406030204" charset="0"/>
                        <a:ea typeface="MS Mincho" charset="0"/>
                        <a:cs typeface="Cambria Math" panose="02040503050406030204" charset="0"/>
                      </a:rPr>
                      <m:t>&gt;</m:t>
                    </m:r>
                  </m:oMath>
                </a14:m>
                <a:r>
                  <a:rPr lang="en-US" altLang="zh-CN" sz="3200">
                    <a:latin typeface="宋体" panose="02010600030101010101" pitchFamily="2" charset="-122"/>
                    <a:ea typeface="宋体" panose="02010600030101010101" pitchFamily="2" charset="-122"/>
                    <a:cs typeface="Times New Roman" panose="02020603050405020304" charset="0"/>
                  </a:rPr>
                  <a:t>0)</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结合具体实例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能用基本不等式解决简单的最大值或最小值问题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4" name="文本框 3"/>
              <p:cNvSpPr txBox="1">
                <a:spLocks noRot="1" noChangeAspect="1" noMove="1" noResize="1" noEditPoints="1" noAdjustHandles="1" noChangeArrowheads="1" noChangeShapeType="1" noTextEdit="1"/>
              </p:cNvSpPr>
              <p:nvPr/>
            </p:nvSpPr>
            <p:spPr>
              <a:xfrm>
                <a:off x="476250" y="904875"/>
                <a:ext cx="11240135" cy="5799455"/>
              </a:xfrm>
              <a:prstGeom prst="rect">
                <a:avLst/>
              </a:prstGeom>
              <a:blipFill rotWithShape="1">
                <a:blip r:embed="rId1"/>
                <a:stretch>
                  <a:fillRect/>
                </a:stretch>
              </a:blipFill>
            </p:spPr>
            <p:txBody>
              <a:bodyPr/>
              <a:lstStyle/>
              <a:p>
                <a:r>
                  <a:rPr lang="zh-CN" altLang="en-US">
                    <a:noFill/>
                  </a:rPr>
                  <a:t> </a:t>
                </a:r>
              </a:p>
            </p:txBody>
          </p:sp>
        </mc:Fallback>
      </mc:AlternateContent>
      <p:graphicFrame>
        <p:nvGraphicFramePr>
          <p:cNvPr id="7" name="对象 6">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6" name="" r:id="rId2" imgW="114300" imgH="215900" progId="Equation.KSEE3">
                  <p:embed/>
                </p:oleObj>
              </mc:Choice>
              <mc:Fallback>
                <p:oleObj name="" r:id="rId2" imgW="114300" imgH="215900" progId="Equation.KSEE3">
                  <p:embed/>
                  <p:pic>
                    <p:nvPicPr>
                      <p:cNvPr id="0" name="图片 1025"/>
                      <p:cNvPicPr/>
                      <p:nvPr/>
                    </p:nvPicPr>
                    <p:blipFill>
                      <a:blip r:embed="rId3"/>
                      <a:stretch>
                        <a:fillRect/>
                      </a:stretch>
                    </p:blipFill>
                    <p:spPr>
                      <a:xfrm>
                        <a:off x="6038850" y="3321050"/>
                        <a:ext cx="114300" cy="21590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7" name="" r:id="rId4" imgW="114300" imgH="215900" progId="Equation.KSEE3">
                  <p:embed/>
                </p:oleObj>
              </mc:Choice>
              <mc:Fallback>
                <p:oleObj name="" r:id="rId4" imgW="114300" imgH="215900" progId="Equation.KSEE3">
                  <p:embed/>
                  <p:pic>
                    <p:nvPicPr>
                      <p:cNvPr id="0" name="图片 1026"/>
                      <p:cNvPicPr/>
                      <p:nvPr/>
                    </p:nvPicPr>
                    <p:blipFill>
                      <a:blip r:embed="rId3"/>
                      <a:stretch>
                        <a:fillRect/>
                      </a:stretch>
                    </p:blipFill>
                    <p:spPr>
                      <a:xfrm>
                        <a:off x="6038850" y="3321050"/>
                        <a:ext cx="114300" cy="21590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8663</Words>
  <Application>WPS 演示</Application>
  <PresentationFormat>宽屏</PresentationFormat>
  <Paragraphs>304</Paragraphs>
  <Slides>51</Slides>
  <Notes>4</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23</vt:i4>
      </vt:variant>
      <vt:variant>
        <vt:lpstr>幻灯片标题</vt:lpstr>
      </vt:variant>
      <vt:variant>
        <vt:i4>51</vt:i4>
      </vt:variant>
    </vt:vector>
  </HeadingPairs>
  <TitlesOfParts>
    <vt:vector size="88" baseType="lpstr">
      <vt:lpstr>Arial</vt:lpstr>
      <vt:lpstr>宋体</vt:lpstr>
      <vt:lpstr>Wingdings</vt:lpstr>
      <vt:lpstr>Wingdings</vt:lpstr>
      <vt:lpstr>微软雅黑</vt:lpstr>
      <vt:lpstr>方正粗黑宋简体</vt:lpstr>
      <vt:lpstr>黑体</vt:lpstr>
      <vt:lpstr>Cambria Math</vt:lpstr>
      <vt:lpstr>Times New Roman</vt:lpstr>
      <vt:lpstr>MS Mincho</vt:lpstr>
      <vt:lpstr>Segoe Print</vt:lpstr>
      <vt:lpstr>Arial Unicode MS</vt:lpstr>
      <vt:lpstr>Calibri</vt:lpstr>
      <vt:lpstr>WPS</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Doris</dc:creator>
  <cp:lastModifiedBy>Freshhh®</cp:lastModifiedBy>
  <cp:revision>165</cp:revision>
  <dcterms:created xsi:type="dcterms:W3CDTF">2019-06-19T02:08:00Z</dcterms:created>
  <dcterms:modified xsi:type="dcterms:W3CDTF">2025-09-24T06:45:06Z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ICV">
    <vt:lpwstr>9D85928C58044D8AA62F9DE11124438C_13</vt:lpwstr>
  </property>
</Properties>
</file>