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4" r:id="rId37"/>
    <p:sldId id="295" r:id="rId38"/>
    <p:sldId id="296" r:id="rId39"/>
    <p:sldId id="297" r:id="rId40"/>
    <p:sldId id="298" r:id="rId41"/>
    <p:sldId id="299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8"/>
        <p:guide pos="37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数学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704215"/>
            <a:ext cx="5497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一、等式与不等式性质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73395" y="90170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81380" y="3198495"/>
                <a:ext cx="9736455" cy="27832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0" y="3198495"/>
                <a:ext cx="9736455" cy="27832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581785" y="2155825"/>
            <a:ext cx="53016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实数大小比较的基本事实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060450" y="636270"/>
            <a:ext cx="53016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不等式的基本性质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815465"/>
            <a:ext cx="11299190" cy="40754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" y="1776095"/>
            <a:ext cx="11490960" cy="4153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95400"/>
            <a:ext cx="11514455" cy="548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04780" y="861060"/>
            <a:ext cx="1415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（</a:t>
            </a:r>
            <a:r>
              <a:rPr lang="zh-CN" altLang="en-US"/>
              <a:t>续表）</a:t>
            </a:r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80695"/>
            <a:ext cx="4267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、基本不等式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62120" y="6489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177165" y="2618740"/>
                <a:ext cx="11837670" cy="3710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）基本不等式成立的条件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）等号成立的条件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当且仅当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时取等号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8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𝒂</m:t>
                        </m:r>
                        <m:r>
                          <a:rPr lang="zh-CN" altLang="en-US" sz="28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zh-CN" altLang="en-US" sz="28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𝒃</m:t>
                        </m:r>
                      </m:num>
                      <m:den>
                        <m:r>
                          <a:rPr lang="zh-CN" altLang="en-US" sz="28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称为正数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的算术平均数</a:t>
                </a:r>
                <a:r>
                  <a:rPr lang="en-US" altLang="zh-CN" sz="280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dirty="0">
                            <a:solidFill>
                              <a:schemeClr val="tx1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</m:ctrlPr>
                      </m:radPr>
                      <m:deg/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称为正数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的几何平均数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基本不等式可叙述为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两个正数的算术平均数不小于它们的几何平均数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）应用基本不等式求最值要注意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二正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三相等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以免出错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65" y="2618740"/>
                <a:ext cx="11837670" cy="3710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/>
            </p:nvSpPr>
            <p:spPr>
              <a:xfrm>
                <a:off x="926465" y="1664335"/>
                <a:ext cx="5413375" cy="9544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32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1.</a:t>
                </a:r>
                <a:r>
                  <a:rPr lang="zh-CN" altLang="en-US" sz="32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基本不等式：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</m:ctrlPr>
                      </m:radPr>
                      <m:deg/>
                      <m:e>
                        <m: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m:t>𝒂𝒃</m:t>
                        </m:r>
                      </m:e>
                    </m:rad>
                    <m:r>
                      <a:rPr lang="zh-CN" altLang="en-US" sz="3200" b="1" i="1" dirty="0">
                        <a:solidFill>
                          <a:srgbClr val="E8181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+mn-ea"/>
                      </a:rPr>
                      <m:t>≤</m:t>
                    </m:r>
                    <m:f>
                      <m:fPr>
                        <m:ctrlP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</m:ctrlPr>
                      </m:fPr>
                      <m:num>
                        <m: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m:t>𝒂</m:t>
                        </m:r>
                        <m: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m:t>+</m:t>
                        </m:r>
                        <m: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m:t>𝒃</m:t>
                        </m:r>
                      </m:num>
                      <m:den>
                        <m:r>
                          <a:rPr lang="zh-CN" altLang="en-US" sz="3200" b="1" i="1" dirty="0">
                            <a:solidFill>
                              <a:srgbClr val="E81818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3200" b="1" i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65" y="1664335"/>
                <a:ext cx="5413375" cy="9544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72135" y="1969770"/>
                <a:ext cx="10840085" cy="3710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，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）如果积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是定值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𝜌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那么当且仅当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有最小值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𝜌</m:t>
                        </m:r>
                      </m:e>
                    </m:rad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简记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积定和最小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）如果和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是定值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𝜌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那么当且仅当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𝜌</m:t>
                        </m:r>
                        <m:r>
                          <a:rPr lang="en-US" altLang="zh-CN" sz="2800" i="1" baseline="30000"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  <a:sym typeface="+mn-ea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简记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和定积最大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35" y="1969770"/>
                <a:ext cx="10840085" cy="3710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172210" y="894080"/>
            <a:ext cx="6061075" cy="565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利用基本不等式求最值问题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90170"/>
            <a:ext cx="9241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三、二次函数与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一元二次方程、不等式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152890" y="2400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13105" y="828675"/>
            <a:ext cx="10765790" cy="584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二次函数与一元二次方程、不等式的解的对应关系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22"/>
          <a:stretch>
            <a:fillRect/>
          </a:stretch>
        </p:blipFill>
        <p:spPr>
          <a:xfrm>
            <a:off x="1212215" y="1555115"/>
            <a:ext cx="9620250" cy="50609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1885" y="480695"/>
            <a:ext cx="6390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四、常用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些结论与技巧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535" y="6489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54125" y="1746885"/>
            <a:ext cx="253047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倒数性质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545715"/>
            <a:ext cx="6693535" cy="389318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40410" y="902970"/>
            <a:ext cx="500951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恒成立两个常用的结论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426" r="2703"/>
          <a:stretch>
            <a:fillRect/>
          </a:stretch>
        </p:blipFill>
        <p:spPr>
          <a:xfrm>
            <a:off x="542290" y="2317750"/>
            <a:ext cx="10928350" cy="12744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1625"/>
          <a:stretch>
            <a:fillRect/>
          </a:stretch>
        </p:blipFill>
        <p:spPr>
          <a:xfrm>
            <a:off x="740410" y="4084320"/>
            <a:ext cx="10729595" cy="12458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53490" y="746125"/>
            <a:ext cx="8807450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一元二次不等式在给定区间上的恒成立问题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12140" y="2071370"/>
                <a:ext cx="10967720" cy="34245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中恒成立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是不等式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的解集的子集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可以先求解集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再由子集的含义求解参数的值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或范围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）转化为函数值域问题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即已知函数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[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,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]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恒成立</a:t>
                </a:r>
                <a:r>
                  <a:rPr lang="en-US" altLang="en-US" sz="2800" i="1"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⇒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 </m:t>
                    </m:r>
                    <m:r>
                      <m:rPr>
                        <m:sty m:val="p"/>
                      </m:rPr>
                      <a:rPr lang="en-US" altLang="zh-CN" sz="2800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min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)≤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恒成立</a:t>
                </a:r>
                <a:r>
                  <a:rPr lang="en-US" altLang="en-US" sz="2800" i="1"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  <a:sym typeface="+mn-ea"/>
                  </a:rPr>
                  <a:t>⇒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 </m:t>
                    </m:r>
                    <m:r>
                      <m:rPr>
                        <m:sty m:val="p"/>
                      </m:rPr>
                      <a:rPr lang="en-US" altLang="zh-CN" sz="2800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max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40" y="2071370"/>
                <a:ext cx="10967720" cy="34245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02715" y="553085"/>
            <a:ext cx="4048760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几个重要的不等式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775460"/>
            <a:ext cx="6427470" cy="441388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97330" y="907415"/>
            <a:ext cx="8807450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求最值常用拼凑法或常数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代换法求解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5325" y="2510155"/>
            <a:ext cx="10840085" cy="2208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通过添项、拆项等方法凑成和为定值或积为定值的形式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“1”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的表达式与所求最值的表达式相乘或相除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进而构造和或积为定值的形式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7940" y="2829560"/>
            <a:ext cx="9626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三、函数的概念与性质</a:t>
            </a:r>
            <a:endParaRPr lang="zh-CN" altLang="en-US" sz="7200" b="1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81330"/>
            <a:ext cx="4306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一、定义域与值域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27245" y="65595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81380" y="2547620"/>
                <a:ext cx="10454640" cy="13722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叫做自变量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的取值范围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叫做函数的定义域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0" y="2547620"/>
                <a:ext cx="10454640" cy="13722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060450" y="1776095"/>
            <a:ext cx="2040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定义域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0" y="4460875"/>
            <a:ext cx="169100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81380" y="5238750"/>
                <a:ext cx="10454640" cy="13722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的值相对应的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值叫做函数值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函数值的集合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{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}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叫做函数的值域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0" y="5238750"/>
                <a:ext cx="10454640" cy="13722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53490" y="872490"/>
            <a:ext cx="396684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常见函数定义域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95325" y="2183765"/>
                <a:ext cx="10840085" cy="37420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）分式中分母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≠0;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偶次根式中被开方数应为非负数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log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真数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底数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tan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的定义域为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25" y="2183765"/>
                <a:ext cx="10840085" cy="37420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4" name="IM 264"/>
          <p:cNvPicPr/>
          <p:nvPr/>
        </p:nvPicPr>
        <p:blipFill>
          <a:blip r:embed="rId2"/>
          <a:stretch>
            <a:fillRect/>
          </a:stretch>
        </p:blipFill>
        <p:spPr>
          <a:xfrm>
            <a:off x="5567680" y="4955540"/>
            <a:ext cx="3669665" cy="8521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62405" y="872490"/>
            <a:ext cx="5426710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求抽象函数定义域的方法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47090" y="2183765"/>
                <a:ext cx="10497820" cy="29159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）若已知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[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]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则复合函数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的定义域可由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≤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解出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）若已知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的定义域为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[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]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的定义域即为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∈[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]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090" y="2183765"/>
                <a:ext cx="10497820" cy="29159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24280" y="835025"/>
            <a:ext cx="5426710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常见函数的值域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23545" y="1866900"/>
                <a:ext cx="11345545" cy="43980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的值域是</a:t>
                </a:r>
                <a14:m>
                  <m:oMath xmlns:m="http://schemas.openxmlformats.org/officeDocument/2006/math"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𝐑</m:t>
                    </m:r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𝑎𝑥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值域为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值域为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的值域是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{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|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}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(0,+∞).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log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的值域是</a:t>
                </a:r>
                <a14:m>
                  <m:oMath xmlns:m="http://schemas.openxmlformats.org/officeDocument/2006/math"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𝐑</m:t>
                    </m:r>
                    <m:r>
                      <a:rPr lang="en-US" altLang="zh-CN" sz="28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545" y="1866900"/>
                <a:ext cx="11345545" cy="43980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6" name="IM 266"/>
          <p:cNvPicPr/>
          <p:nvPr/>
        </p:nvPicPr>
        <p:blipFill>
          <a:blip r:embed="rId2"/>
          <a:stretch>
            <a:fillRect/>
          </a:stretch>
        </p:blipFill>
        <p:spPr>
          <a:xfrm>
            <a:off x="4224020" y="3258820"/>
            <a:ext cx="2082800" cy="692150"/>
          </a:xfrm>
          <a:prstGeom prst="rect">
            <a:avLst/>
          </a:prstGeom>
        </p:spPr>
      </p:pic>
      <p:pic>
        <p:nvPicPr>
          <p:cNvPr id="268" name="IM 268"/>
          <p:cNvPicPr/>
          <p:nvPr/>
        </p:nvPicPr>
        <p:blipFill>
          <a:blip r:embed="rId3"/>
          <a:stretch>
            <a:fillRect/>
          </a:stretch>
        </p:blipFill>
        <p:spPr>
          <a:xfrm>
            <a:off x="9693910" y="3259455"/>
            <a:ext cx="2075180" cy="691515"/>
          </a:xfrm>
          <a:prstGeom prst="rect">
            <a:avLst/>
          </a:prstGeom>
        </p:spPr>
      </p:pic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08200" y="3950970"/>
          <a:ext cx="9366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393700" imgH="393700" progId="Equation.KSEE3">
                  <p:embed/>
                </p:oleObj>
              </mc:Choice>
              <mc:Fallback>
                <p:oleObj name="" r:id="rId4" imgW="3937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08200" y="3950970"/>
                        <a:ext cx="936625" cy="93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38885" y="351790"/>
            <a:ext cx="632015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求函数值域或最值的常用方法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3545" y="1137285"/>
            <a:ext cx="11345545" cy="5390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先确定函数的单调性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再由单调性求值域或最值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图像法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先作出函数在给定区间上的图像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再观察其最高点、最低点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求出值域或最值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对于二次函数或可化为二次函数形式的函数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可用配方法求解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换元法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对比较复杂的函数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可通过换元转化为熟悉的函数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再用相应的方法求值域或最值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基本不等式法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先对解析式变形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使之具备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一正、二定、三相等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的条件后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再用基本不等式求出值域或最值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8065" y="139065"/>
            <a:ext cx="4306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二、单调性与最值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27880" y="2882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708150" y="965835"/>
            <a:ext cx="36264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函数的单调性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2106295"/>
            <a:ext cx="8370570" cy="4613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9080" y="1421130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）单调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函数的定义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56260" y="835660"/>
                <a:ext cx="11079480" cy="51866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）单调区间的定义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如果函数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上是增函数或减函数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那么就说函数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在这一区间具有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严格的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单调性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区间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叫做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的单调区间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书写的要求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单调区间只能用区间表示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不能用不等式表示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有多个单调区间应分别写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不能用符号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en-US" altLang="zh-CN" sz="2800"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∪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联结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也不能用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联结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只能用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逗号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联结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" y="835660"/>
                <a:ext cx="11079480" cy="51866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56260" y="1074420"/>
                <a:ext cx="11079480" cy="47097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在区间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𝐼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上具有单调性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则在区间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𝐼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上具有以下性质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都是增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函数时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是增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函数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单调性相同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单调性相反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复合函数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[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)]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的单调性与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𝑢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𝑢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的单调性有关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简记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同增异减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" y="1074420"/>
                <a:ext cx="11079480" cy="47097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" y="2744470"/>
            <a:ext cx="10884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一、集合与常用逻辑用语</a:t>
            </a:r>
            <a:endParaRPr lang="zh-CN" altLang="en-US" sz="7200" b="1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350645" y="149225"/>
            <a:ext cx="282003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函数的最值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2910" y="753110"/>
            <a:ext cx="11345545" cy="772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）函数的最值的定义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440815"/>
            <a:ext cx="11487785" cy="2834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910" y="4347845"/>
            <a:ext cx="11345545" cy="2264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函数最值存在的两个结论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闭区间上的连续函数一定存在最大值和最小值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当函数在闭区间上单调时最值一定在端点取到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开区间上的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函数一定存在最大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393065" y="538480"/>
                <a:ext cx="11405870" cy="57950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二次函数在闭区间上的最值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设二次函数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𝑎𝑥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闭区间为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, 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n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]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最小值为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最大值为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最小值为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最大值为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最小值为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最大值为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④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最小值为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最大值为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恒成立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  <a:sym typeface="+mn-ea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m:rPr>
                        <m:sty m:val="p"/>
                      </m:rPr>
                      <a:rPr lang="en-US" altLang="zh-CN" sz="2800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max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恒成立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  <a:sym typeface="+mn-ea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m:rPr>
                        <m:sty m:val="p"/>
                      </m:rPr>
                      <a:rPr lang="en-US" altLang="zh-CN" sz="2800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min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65" y="538480"/>
                <a:ext cx="11405870" cy="57950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4" name="IM 284"/>
          <p:cNvPicPr/>
          <p:nvPr/>
        </p:nvPicPr>
        <p:blipFill>
          <a:blip r:embed="rId2"/>
          <a:stretch>
            <a:fillRect/>
          </a:stretch>
        </p:blipFill>
        <p:spPr>
          <a:xfrm>
            <a:off x="2172335" y="2409190"/>
            <a:ext cx="1107440" cy="653415"/>
          </a:xfrm>
          <a:prstGeom prst="rect">
            <a:avLst/>
          </a:prstGeom>
        </p:spPr>
      </p:pic>
      <p:pic>
        <p:nvPicPr>
          <p:cNvPr id="286" name="IM 286"/>
          <p:cNvPicPr/>
          <p:nvPr/>
        </p:nvPicPr>
        <p:blipFill>
          <a:blip r:embed="rId3"/>
          <a:stretch>
            <a:fillRect/>
          </a:stretch>
        </p:blipFill>
        <p:spPr>
          <a:xfrm>
            <a:off x="2172335" y="3129280"/>
            <a:ext cx="2135505" cy="725805"/>
          </a:xfrm>
          <a:prstGeom prst="rect">
            <a:avLst/>
          </a:prstGeom>
        </p:spPr>
      </p:pic>
      <p:pic>
        <p:nvPicPr>
          <p:cNvPr id="288" name="IM 288"/>
          <p:cNvPicPr/>
          <p:nvPr/>
        </p:nvPicPr>
        <p:blipFill>
          <a:blip r:embed="rId4"/>
          <a:stretch>
            <a:fillRect/>
          </a:stretch>
        </p:blipFill>
        <p:spPr>
          <a:xfrm>
            <a:off x="6457315" y="3193415"/>
            <a:ext cx="1228090" cy="661670"/>
          </a:xfrm>
          <a:prstGeom prst="rect">
            <a:avLst/>
          </a:prstGeom>
        </p:spPr>
      </p:pic>
      <p:pic>
        <p:nvPicPr>
          <p:cNvPr id="290" name="IM 290"/>
          <p:cNvPicPr/>
          <p:nvPr/>
        </p:nvPicPr>
        <p:blipFill>
          <a:blip r:embed="rId5"/>
          <a:stretch>
            <a:fillRect/>
          </a:stretch>
        </p:blipFill>
        <p:spPr>
          <a:xfrm>
            <a:off x="2172335" y="4003675"/>
            <a:ext cx="2285365" cy="711835"/>
          </a:xfrm>
          <a:prstGeom prst="rect">
            <a:avLst/>
          </a:prstGeom>
        </p:spPr>
      </p:pic>
      <p:pic>
        <p:nvPicPr>
          <p:cNvPr id="292" name="IM 292"/>
          <p:cNvPicPr/>
          <p:nvPr/>
        </p:nvPicPr>
        <p:blipFill>
          <a:blip r:embed="rId6"/>
          <a:stretch>
            <a:fillRect/>
          </a:stretch>
        </p:blipFill>
        <p:spPr>
          <a:xfrm>
            <a:off x="6599555" y="4003675"/>
            <a:ext cx="1257300" cy="645160"/>
          </a:xfrm>
          <a:prstGeom prst="rect">
            <a:avLst/>
          </a:prstGeom>
        </p:spPr>
      </p:pic>
      <p:pic>
        <p:nvPicPr>
          <p:cNvPr id="294" name="IM 294"/>
          <p:cNvPicPr/>
          <p:nvPr/>
        </p:nvPicPr>
        <p:blipFill>
          <a:blip r:embed="rId7"/>
          <a:stretch>
            <a:fillRect/>
          </a:stretch>
        </p:blipFill>
        <p:spPr>
          <a:xfrm>
            <a:off x="2172335" y="4805045"/>
            <a:ext cx="1043305" cy="6991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1895" y="326390"/>
            <a:ext cx="4306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三、函数的奇偶性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91710" y="48895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323340" y="1590675"/>
            <a:ext cx="496570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函数的奇偶性的定义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2496185"/>
            <a:ext cx="11486515" cy="343852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38885" y="233045"/>
            <a:ext cx="235140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常用结论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293370" y="836930"/>
                <a:ext cx="11605895" cy="57778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）如果函数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是奇函数或偶函数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的定义域关于原点对称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）若奇函数的定义域内包含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)≠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)=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⟺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Cambria Math" panose="02040503050406030204" charset="0"/>
                    <a:ea typeface="Ms" charset="0"/>
                    <a:cs typeface="Cambria Math" panose="02040503050406030204" charset="0"/>
                  </a:rPr>
                  <a:t>为偶函数</a:t>
                </a:r>
                <a:r>
                  <a:rPr lang="en-US" altLang="zh-CN" sz="2800">
                    <a:latin typeface="Cambria Math" panose="02040503050406030204" charset="0"/>
                    <a:ea typeface="Ms" charset="0"/>
                    <a:cs typeface="Cambria Math" panose="02040503050406030204" charset="0"/>
                  </a:rPr>
                  <a:t>.</a:t>
                </a:r>
                <a:endParaRPr lang="en-US" altLang="zh-CN" sz="2800">
                  <a:latin typeface="Cambria Math" panose="02040503050406030204" charset="0"/>
                  <a:ea typeface="Ms" charset="0"/>
                  <a:cs typeface="Cambria Math" panose="02040503050406030204" charset="0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)≠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)=−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)=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⟺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Ms" charset="0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-1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Ms" charset="0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Cambria Math" panose="02040503050406030204" charset="0"/>
                    <a:ea typeface="Ms" charset="0"/>
                    <a:cs typeface="Cambria Math" panose="02040503050406030204" charset="0"/>
                    <a:sym typeface="+mn-ea"/>
                  </a:rPr>
                  <a:t>为奇函数</a:t>
                </a:r>
                <a:r>
                  <a:rPr lang="en-US" altLang="zh-CN" sz="2800">
                    <a:latin typeface="Cambria Math" panose="02040503050406030204" charset="0"/>
                    <a:ea typeface="Ms" charset="0"/>
                    <a:cs typeface="Cambria Math" panose="02040503050406030204" charset="0"/>
                    <a:sym typeface="+mn-ea"/>
                  </a:rPr>
                  <a:t>.</a:t>
                </a:r>
                <a:endParaRPr lang="en-US" altLang="zh-CN" sz="2800">
                  <a:latin typeface="Cambria Math" panose="02040503050406030204" charset="0"/>
                  <a:ea typeface="Ms" charset="0"/>
                  <a:cs typeface="Cambria Math" panose="02040503050406030204" charset="0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（5）奇函数在两个对称的区间上具有相同的单调性.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（6）偶函数在两个对称的区间上具有相反的单调性.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（7）设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的定义域分别是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𝐷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𝐷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,那么在它们的公共定义域上,奇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奇=奇,奇×奇=偶,偶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偶=偶,偶×偶=偶,奇×偶=奇.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370" y="836930"/>
                <a:ext cx="11605895" cy="57778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346710"/>
            <a:ext cx="3098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周期性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00705" y="51054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05130" y="2048510"/>
                <a:ext cx="11410315" cy="19354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对于函数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如果存在一个非零常数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使得当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取定义域内的任何值时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都有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那么就称函数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为周期函数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为这个函数的周期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30" y="2048510"/>
                <a:ext cx="11410315" cy="1935480"/>
              </a:xfrm>
              <a:prstGeom prst="rect">
                <a:avLst/>
              </a:prstGeom>
              <a:blipFill rotWithShape="1">
                <a:blip r:embed="rId1"/>
                <a:stretch>
                  <a:fillRect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122680" y="1421130"/>
            <a:ext cx="2576195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周期函数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680" y="4281805"/>
            <a:ext cx="2947035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最小正周期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04495" y="4979035"/>
                <a:ext cx="11410950" cy="16173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如果在周期函数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的所有周期中存在一个最小的正数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那么这个最小正数就叫做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的最小正周期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95" y="4979035"/>
                <a:ext cx="11410950" cy="16173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18185" y="1849120"/>
                <a:ext cx="9161780" cy="39350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定义域内任一自变量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）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Cambria Math" panose="02040503050406030204" charset="0"/>
                    <a:ea typeface="微软雅黑" panose="020B0503020204020204" charset="-122"/>
                    <a:cs typeface="Cambria Math" panose="02040503050406030204" charset="0"/>
                  </a:rPr>
                  <a:t>）</a:t>
                </a:r>
                <a:r>
                  <a:rPr lang="en-US" altLang="zh-CN" sz="2800">
                    <a:latin typeface="Cambria Math" panose="02040503050406030204" charset="0"/>
                    <a:ea typeface="微软雅黑" panose="020B0503020204020204" charset="-122"/>
                    <a:cs typeface="Cambria Math" panose="02040503050406030204" charset="0"/>
                  </a:rPr>
                  <a:t>.</a:t>
                </a:r>
                <a:endParaRPr lang="en-US" altLang="zh-CN" sz="2800">
                  <a:latin typeface="Cambria Math" panose="02040503050406030204" charset="0"/>
                  <a:ea typeface="微软雅黑" panose="020B0503020204020204" charset="-122"/>
                  <a:cs typeface="Cambria Math" panose="02040503050406030204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Cambria Math" panose="02040503050406030204" charset="0"/>
                    <a:ea typeface="微软雅黑" panose="020B0503020204020204" charset="-122"/>
                    <a:cs typeface="Cambria Math" panose="02040503050406030204" charset="0"/>
                    <a:sym typeface="+mn-ea"/>
                  </a:rPr>
                  <a:t>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（3）若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)=−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0</m:t>
                    </m:r>
                    <m:r>
                      <a:rPr lang="zh-CN" altLang="en-US" sz="2800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  <a:sym typeface="+mn-ea"/>
                      </a:rPr>
                      <m:t>）</m:t>
                    </m:r>
                    <m:r>
                      <a:rPr lang="en-US" altLang="zh-CN" sz="2800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  <a:sym typeface="+mn-ea"/>
                      </a:rPr>
                      <m:t>.</m:t>
                    </m:r>
                  </m:oMath>
                </a14:m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185" y="1849120"/>
                <a:ext cx="9161780" cy="39350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428115" y="750570"/>
            <a:ext cx="4676140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函数周期性常用结论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346710"/>
            <a:ext cx="3098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五、幂函数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00705" y="51054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05130" y="2371090"/>
                <a:ext cx="11410315" cy="88519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一般地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形如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的函数称为幂函数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是自变量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是常数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30" y="2371090"/>
                <a:ext cx="11410315" cy="885190"/>
              </a:xfrm>
              <a:prstGeom prst="rect">
                <a:avLst/>
              </a:prstGeom>
              <a:blipFill rotWithShape="1">
                <a:blip r:embed="rId1"/>
                <a:stretch>
                  <a:fillRect t="-4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122680" y="1499870"/>
            <a:ext cx="3447415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幂函数的定义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680" y="3580765"/>
            <a:ext cx="3573145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幂函数的特征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04495" y="4380230"/>
                <a:ext cx="11410950" cy="2096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）自变量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处在幂底数的位置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幂指数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为常数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的系数为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只有一项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95" y="4380230"/>
                <a:ext cx="11410950" cy="2096135"/>
              </a:xfrm>
              <a:prstGeom prst="rect">
                <a:avLst/>
              </a:prstGeom>
              <a:blipFill rotWithShape="1">
                <a:blip r:embed="rId2"/>
                <a:stretch>
                  <a:fillRect b="-24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28115" y="243840"/>
            <a:ext cx="7625715" cy="626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常见的五种幂函数的图像和性质比较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869950"/>
            <a:ext cx="10523855" cy="57124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585470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28625"/>
            <a:ext cx="2392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一、集合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05075" y="6184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2384425"/>
                <a:ext cx="10518140" cy="27832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集合中元素的三个特征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确定性、互异性、无序性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）元素与集合的关系是属于或不属于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用符号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∉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）集合的表示法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列举法、描述法、图示法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常见数集及其记法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2384425"/>
                <a:ext cx="10518140" cy="27832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060450" y="1627505"/>
            <a:ext cx="27527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集合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与元素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84860" y="5227955"/>
          <a:ext cx="10424795" cy="1056005"/>
        </p:xfrm>
        <a:graphic>
          <a:graphicData uri="http://schemas.openxmlformats.org/drawingml/2006/table">
            <a:tbl>
              <a:tblPr/>
              <a:tblGrid>
                <a:gridCol w="1720215"/>
                <a:gridCol w="1738630"/>
                <a:gridCol w="1737360"/>
                <a:gridCol w="1738630"/>
                <a:gridCol w="1737995"/>
                <a:gridCol w="1751965"/>
              </a:tblGrid>
              <a:tr h="461645">
                <a:tc>
                  <a:txBody>
                    <a:bodyPr/>
                    <a:p>
                      <a:pPr marL="19685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集合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29273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自然数集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705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正整数集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3909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7305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有理数集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4480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实数集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4360">
                <a:tc>
                  <a:txBody>
                    <a:bodyPr/>
                    <a:p>
                      <a:pPr marL="19685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符号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48768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01295" indent="0" algn="l" eaLnBrk="0" fontAlgn="base"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</a:t>
                      </a:r>
                      <a:r>
                        <a:rPr lang="en-US" altLang="zh-CN" sz="2400" baseline="30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*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(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或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</a:t>
                      </a:r>
                      <a:r>
                        <a:rPr lang="en-US" altLang="zh-CN" sz="2400" baseline="-25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)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953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Z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9276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Q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9720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414145"/>
                <a:ext cx="10518140" cy="47517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若对于任意的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都有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就称集合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记作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空集是不含任何元素的集合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是任何集合的子集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是任何非空集合的真子集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）若一个集合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个元素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则集合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𝑛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1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个真子集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非空子集有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非空真子集有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∩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</m:oMath>
                </a14:m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∪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m:t>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𝐴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414145"/>
                <a:ext cx="10518140" cy="47517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597025" y="555625"/>
            <a:ext cx="376555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集合的基本关系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060450" y="428625"/>
            <a:ext cx="376555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集合的基本运算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304290"/>
            <a:ext cx="11349355" cy="2124075"/>
          </a:xfrm>
          <a:prstGeom prst="rect">
            <a:avLst/>
          </a:prstGeom>
        </p:spPr>
      </p:pic>
      <p:pic>
        <p:nvPicPr>
          <p:cNvPr id="6" name="图片 5" descr="屏幕截图 2025-09-10 153222"/>
          <p:cNvPicPr>
            <a:picLocks noChangeAspect="1"/>
          </p:cNvPicPr>
          <p:nvPr/>
        </p:nvPicPr>
        <p:blipFill>
          <a:blip r:embed="rId2"/>
          <a:srcRect t="18589" r="210"/>
          <a:stretch>
            <a:fillRect/>
          </a:stretch>
        </p:blipFill>
        <p:spPr>
          <a:xfrm>
            <a:off x="472440" y="3365500"/>
            <a:ext cx="11275695" cy="273748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28625"/>
            <a:ext cx="4399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、常用逻辑用语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64710" y="6184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060450" y="1627505"/>
            <a:ext cx="786066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充分条件、必要条件与充要条件的概念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" y="2501900"/>
            <a:ext cx="10629900" cy="36480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97535" y="940435"/>
            <a:ext cx="1087183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全称量词命题、特称量词命题及含一个量词的命题的否定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743835"/>
            <a:ext cx="11613515" cy="16262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2605" y="2413635"/>
            <a:ext cx="86366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zh-CN" altLang="en-US" sz="7200" b="1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一元二次函数、方程和不等式</a:t>
            </a:r>
            <a:endParaRPr lang="zh-CN" altLang="en-US" sz="7200" b="1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820*83"/>
  <p:tag name="TABLE_ENDDRAG_RECT" val="46*423*820*8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4142</Words>
  <Application>WPS 演示</Application>
  <PresentationFormat>宽屏</PresentationFormat>
  <Paragraphs>244</Paragraphs>
  <Slides>39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Cambria Math</vt:lpstr>
      <vt:lpstr>Times New Roman</vt:lpstr>
      <vt:lpstr>Arial Unicode MS</vt:lpstr>
      <vt:lpstr>Calibri</vt:lpstr>
      <vt:lpstr>Ms</vt:lpstr>
      <vt:lpstr>Segoe Print</vt:lpstr>
      <vt:lpstr>WPS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Freshhh®</cp:lastModifiedBy>
  <cp:revision>167</cp:revision>
  <dcterms:created xsi:type="dcterms:W3CDTF">2019-06-19T02:08:00Z</dcterms:created>
  <dcterms:modified xsi:type="dcterms:W3CDTF">2025-09-24T07:03:11Z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ICV">
    <vt:lpwstr>B8A75F984DE543578EAA30664E87FF6C_13</vt:lpwstr>
  </property>
</Properties>
</file>