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7"/>
  </p:handoutMasterIdLst>
  <p:sldIdLst>
    <p:sldId id="257" r:id="rId3"/>
    <p:sldId id="258" r:id="rId5"/>
    <p:sldId id="259" r:id="rId6"/>
    <p:sldId id="260" r:id="rId7"/>
    <p:sldId id="261" r:id="rId8"/>
    <p:sldId id="262"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2" r:id="rId27"/>
    <p:sldId id="283" r:id="rId28"/>
    <p:sldId id="284" r:id="rId29"/>
    <p:sldId id="285" r:id="rId30"/>
    <p:sldId id="286" r:id="rId31"/>
    <p:sldId id="287" r:id="rId32"/>
    <p:sldId id="288"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image" Target="../media/image27.wmf"/><Relationship Id="rId3" Type="http://schemas.openxmlformats.org/officeDocument/2006/relationships/oleObject" Target="../embeddings/oleObject1.bin"/><Relationship Id="rId2" Type="http://schemas.openxmlformats.org/officeDocument/2006/relationships/image" Target="../media/image26.png"/><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image" Target="../media/image28.png"/><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3" Type="http://schemas.openxmlformats.org/officeDocument/2006/relationships/notesSlide" Target="../notesSlides/notesSlide23.xml"/><Relationship Id="rId12" Type="http://schemas.openxmlformats.org/officeDocument/2006/relationships/slideLayout" Target="../slideLayouts/slideLayout7.xml"/><Relationship Id="rId11" Type="http://schemas.openxmlformats.org/officeDocument/2006/relationships/image" Target="../media/image29.png"/><Relationship Id="rId10" Type="http://schemas.openxmlformats.org/officeDocument/2006/relationships/tags" Target="../tags/tag71.xml"/><Relationship Id="rId1" Type="http://schemas.openxmlformats.org/officeDocument/2006/relationships/tags" Target="../tags/tag63.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7.xml"/><Relationship Id="rId7" Type="http://schemas.openxmlformats.org/officeDocument/2006/relationships/image" Target="../media/image37.png"/><Relationship Id="rId6" Type="http://schemas.openxmlformats.org/officeDocument/2006/relationships/image" Target="../media/image36.png"/><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vmlDrawing" Target="../drawings/vmlDrawing2.vml"/><Relationship Id="rId5" Type="http://schemas.openxmlformats.org/officeDocument/2006/relationships/slideLayout" Target="../slideLayouts/slideLayout7.xml"/><Relationship Id="rId4" Type="http://schemas.openxmlformats.org/officeDocument/2006/relationships/image" Target="../media/image41.wmf"/><Relationship Id="rId3" Type="http://schemas.openxmlformats.org/officeDocument/2006/relationships/oleObject" Target="../embeddings/oleObject2.bin"/><Relationship Id="rId2" Type="http://schemas.openxmlformats.org/officeDocument/2006/relationships/image" Target="../media/image40.png"/><Relationship Id="rId1" Type="http://schemas.openxmlformats.org/officeDocument/2006/relationships/image" Target="../media/image39.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7.xml"/><Relationship Id="rId4" Type="http://schemas.openxmlformats.org/officeDocument/2006/relationships/image" Target="../media/image44.png"/><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image" Target="../media/image46.png"/><Relationship Id="rId1" Type="http://schemas.openxmlformats.org/officeDocument/2006/relationships/image" Target="../media/image45.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image" Target="../media/image48.png"/><Relationship Id="rId1" Type="http://schemas.openxmlformats.org/officeDocument/2006/relationships/image" Target="../media/image47.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image" Target="../media/image50.png"/><Relationship Id="rId1" Type="http://schemas.openxmlformats.org/officeDocument/2006/relationships/image" Target="../media/image49.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7.xml"/><Relationship Id="rId2" Type="http://schemas.openxmlformats.org/officeDocument/2006/relationships/image" Target="../media/image52.png"/><Relationship Id="rId1"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image" Target="../media/image5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image" Target="../media/image54.png"/></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9.xml"/><Relationship Id="rId7"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41.xml.rels><?xml version="1.0" encoding="UTF-8" standalone="yes"?>
<Relationships xmlns="http://schemas.openxmlformats.org/package/2006/relationships"><Relationship Id="rId9" Type="http://schemas.openxmlformats.org/officeDocument/2006/relationships/notesSlide" Target="../notesSlides/notesSlide41.xml"/><Relationship Id="rId8" Type="http://schemas.openxmlformats.org/officeDocument/2006/relationships/slideLayout" Target="../slideLayouts/slideLayout7.xml"/><Relationship Id="rId7" Type="http://schemas.openxmlformats.org/officeDocument/2006/relationships/image" Target="../media/image61.png"/><Relationship Id="rId6" Type="http://schemas.openxmlformats.org/officeDocument/2006/relationships/image" Target="../media/image60.png"/><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image" Target="../media/image62.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image" Target="../media/image6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数学</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01955" y="-469900"/>
            <a:ext cx="14939645" cy="9160510"/>
            <a:chOff x="-633" y="-740"/>
            <a:chExt cx="23527" cy="14426"/>
          </a:xfrm>
        </p:grpSpPr>
        <p:sp>
          <p:nvSpPr>
            <p:cNvPr id="10" name="椭圆 9"/>
            <p:cNvSpPr/>
            <p:nvPr/>
          </p:nvSpPr>
          <p:spPr>
            <a:xfrm rot="5400000">
              <a:off x="-661" y="-711"/>
              <a:ext cx="1926" cy="1869"/>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6266" y="7193"/>
              <a:ext cx="6628" cy="6493"/>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400" y="1365"/>
              <a:ext cx="15948" cy="8417"/>
            </a:xfrm>
            <a:prstGeom prst="rect">
              <a:avLst/>
            </a:prstGeom>
            <a:noFill/>
          </p:spPr>
          <p:txBody>
            <a:bodyPr wrap="square" rtlCol="0">
              <a:noAutofit/>
            </a:bodyPr>
            <a:p>
              <a:pPr algn="just">
                <a:lnSpc>
                  <a:spcPct val="16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对数的性质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6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负数和零没有对数</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6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6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6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6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对数的换底公式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6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930" y="3815"/>
              <a:ext cx="9724" cy="3210"/>
            </a:xfrm>
            <a:prstGeom prst="rect">
              <a:avLst/>
            </a:prstGeom>
          </p:spPr>
        </p:pic>
        <p:pic>
          <p:nvPicPr>
            <p:cNvPr id="3" name="图片 2"/>
            <p:cNvPicPr>
              <a:picLocks noChangeAspect="1"/>
            </p:cNvPicPr>
            <p:nvPr/>
          </p:nvPicPr>
          <p:blipFill>
            <a:blip r:embed="rId2"/>
            <a:stretch>
              <a:fillRect/>
            </a:stretch>
          </p:blipFill>
          <p:spPr>
            <a:xfrm>
              <a:off x="2590" y="8012"/>
              <a:ext cx="12556" cy="1624"/>
            </a:xfrm>
            <a:prstGeom prst="rect">
              <a:avLst/>
            </a:prstGeom>
          </p:spPr>
        </p:pic>
      </p:gr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529715" y="260350"/>
            <a:ext cx="48717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对数函数的图像与性质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419100" y="966470"/>
            <a:ext cx="11353800" cy="5561330"/>
          </a:xfrm>
          <a:prstGeom prst="rect">
            <a:avLst/>
          </a:prstGeom>
        </p:spPr>
      </p:pic>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01320" y="-462915"/>
            <a:ext cx="14939010" cy="9159875"/>
            <a:chOff x="-632" y="-740"/>
            <a:chExt cx="23526" cy="14425"/>
          </a:xfrm>
        </p:grpSpPr>
        <p:sp>
          <p:nvSpPr>
            <p:cNvPr id="10" name="椭圆 9"/>
            <p:cNvSpPr/>
            <p:nvPr/>
          </p:nvSpPr>
          <p:spPr>
            <a:xfrm rot="5400000">
              <a:off x="-661" y="-711"/>
              <a:ext cx="1926" cy="1869"/>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6266" y="7193"/>
              <a:ext cx="6628" cy="6493"/>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1626" y="602"/>
                  <a:ext cx="15948" cy="9777"/>
                </a:xfrm>
                <a:prstGeom prst="rect">
                  <a:avLst/>
                </a:prstGeom>
                <a:noFill/>
              </p:spPr>
              <p:txBody>
                <a:bodyPr wrap="square" rtlCol="0">
                  <a:noAutofit/>
                </a:bodyPr>
                <a:p>
                  <a:pPr algn="just">
                    <a:lnSpc>
                      <a:spcPct val="16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）当对数函数的底数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的大小不确定时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需分</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两种情况进行讨论</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6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需要熟记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6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1626" y="602"/>
                  <a:ext cx="15948" cy="9777"/>
                </a:xfrm>
                <a:prstGeom prst="rect">
                  <a:avLst/>
                </a:prstGeom>
                <a:blipFill rotWithShape="1">
                  <a:blip r:embed="rId1"/>
                </a:blipFill>
              </p:spPr>
              <p:txBody>
                <a:bodyPr/>
                <a:lstStyle/>
                <a:p>
                  <a:r>
                    <a:rPr lang="zh-CN" altLang="en-US">
                      <a:noFill/>
                    </a:rPr>
                    <a:t> </a:t>
                  </a:r>
                </a:p>
              </p:txBody>
            </p:sp>
          </mc:Fallback>
        </mc:AlternateContent>
      </p:grpSp>
      <p:pic>
        <p:nvPicPr>
          <p:cNvPr id="4" name="图片 3"/>
          <p:cNvPicPr>
            <a:picLocks noChangeAspect="1"/>
          </p:cNvPicPr>
          <p:nvPr/>
        </p:nvPicPr>
        <p:blipFill>
          <a:blip r:embed="rId2"/>
          <a:stretch>
            <a:fillRect/>
          </a:stretch>
        </p:blipFill>
        <p:spPr>
          <a:xfrm>
            <a:off x="1925320" y="2748280"/>
            <a:ext cx="4578350" cy="3779520"/>
          </a:xfrm>
          <a:prstGeom prst="rect">
            <a:avLst/>
          </a:prstGeom>
        </p:spPr>
      </p:pic>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01955" y="-469900"/>
            <a:ext cx="14939645" cy="9160510"/>
            <a:chOff x="-633" y="-740"/>
            <a:chExt cx="23527" cy="14426"/>
          </a:xfrm>
        </p:grpSpPr>
        <p:sp>
          <p:nvSpPr>
            <p:cNvPr id="10" name="椭圆 9"/>
            <p:cNvSpPr/>
            <p:nvPr/>
          </p:nvSpPr>
          <p:spPr>
            <a:xfrm rot="5400000">
              <a:off x="-661" y="-711"/>
              <a:ext cx="1926" cy="1869"/>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6266" y="7193"/>
              <a:ext cx="6628" cy="6493"/>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1401" y="1623"/>
                  <a:ext cx="15948" cy="1556"/>
                </a:xfrm>
                <a:prstGeom prst="rect">
                  <a:avLst/>
                </a:prstGeom>
                <a:noFill/>
              </p:spPr>
              <p:txBody>
                <a:bodyPr wrap="square" rtlCol="0">
                  <a:noAutofit/>
                </a:bodyPr>
                <a:p>
                  <a:pPr algn="just">
                    <a:lnSpc>
                      <a:spcPct val="16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如图给出</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个对数函数的图像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𝑐</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𝑑</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𝑏</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1401" y="1623"/>
                  <a:ext cx="15948" cy="1556"/>
                </a:xfrm>
                <a:prstGeom prst="rect">
                  <a:avLst/>
                </a:prstGeom>
                <a:blipFill rotWithShape="1">
                  <a:blip r:embed="rId1"/>
                </a:blipFill>
              </p:spPr>
              <p:txBody>
                <a:bodyPr/>
                <a:lstStyle/>
                <a:p>
                  <a:r>
                    <a:rPr lang="zh-CN" altLang="en-US">
                      <a:noFill/>
                    </a:rPr>
                    <a:t> </a:t>
                  </a:r>
                </a:p>
              </p:txBody>
            </p:sp>
          </mc:Fallback>
        </mc:AlternateContent>
      </p:grpSp>
      <p:pic>
        <p:nvPicPr>
          <p:cNvPr id="2" name="图片 1"/>
          <p:cNvPicPr>
            <a:picLocks noChangeAspect="1"/>
          </p:cNvPicPr>
          <p:nvPr/>
        </p:nvPicPr>
        <p:blipFill>
          <a:blip r:embed="rId2"/>
          <a:stretch>
            <a:fillRect/>
          </a:stretch>
        </p:blipFill>
        <p:spPr>
          <a:xfrm>
            <a:off x="3134995" y="2442210"/>
            <a:ext cx="5699760" cy="3382010"/>
          </a:xfrm>
          <a:prstGeom prst="rect">
            <a:avLst/>
          </a:prstGeom>
        </p:spPr>
      </p:pic>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16660" y="385445"/>
            <a:ext cx="3987165"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三、函数的应用</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262755" y="5695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36930" y="2354580"/>
                <a:ext cx="10518140" cy="398843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函数零点的定义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对于函数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𝐷</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把使</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zh-CN" altLang="en-US" sz="2800">
                    <a:latin typeface="宋体" panose="02010600030101010101" pitchFamily="2" charset="-122"/>
                    <a:ea typeface="宋体" panose="02010600030101010101" pitchFamily="2" charset="-122"/>
                    <a:cs typeface="宋体" panose="02010600030101010101" pitchFamily="2" charset="-122"/>
                  </a:rPr>
                  <a:t>的实数</a:t>
                </a:r>
                <a14:m>
                  <m:oMath xmlns:m="http://schemas.openxmlformats.org/officeDocument/2006/math">
                    <m:r>
                      <a:rPr lang="en-US" sz="2800" i="1">
                        <a:latin typeface="Cambria Math" panose="02040503050406030204" charset="0"/>
                        <a:ea typeface="宋体" panose="02010600030101010101" pitchFamily="2" charset="-122"/>
                        <a:cs typeface="Cambria Math" panose="02040503050406030204" charset="0"/>
                      </a:rPr>
                      <m:t> </m:t>
                    </m:r>
                    <m:r>
                      <a:rPr lang="en-US" sz="2800" i="1">
                        <a:latin typeface="Cambria Math" panose="02040503050406030204" charset="0"/>
                        <a:ea typeface="宋体" panose="02010600030101010101" pitchFamily="2" charset="-122"/>
                        <a:cs typeface="Cambria Math" panose="02040503050406030204" charset="0"/>
                      </a:rPr>
                      <m:t>𝑥</m:t>
                    </m:r>
                    <m:r>
                      <a:rPr lang="en-US"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叫做函数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𝐷</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的零点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三个等价关系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方程</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zh-CN" altLang="en-US" sz="2800">
                    <a:latin typeface="宋体" panose="02010600030101010101" pitchFamily="2" charset="-122"/>
                    <a:ea typeface="宋体" panose="02010600030101010101" pitchFamily="2" charset="-122"/>
                    <a:cs typeface="宋体" panose="02010600030101010101" pitchFamily="2" charset="-122"/>
                  </a:rPr>
                  <a:t>有实数根</a:t>
                </a:r>
                <a14:m>
                  <m:oMath xmlns:m="http://schemas.openxmlformats.org/officeDocument/2006/math">
                    <m:r>
                      <a:rPr lang="en-US" altLang="zh-CN" sz="2800">
                        <a:latin typeface="Cambria Math" panose="02040503050406030204" charset="0"/>
                        <a:ea typeface="微软雅黑" panose="020B0503020204020204"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的图像与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轴有交点</a:t>
                </a:r>
                <a14:m>
                  <m:oMath xmlns:m="http://schemas.openxmlformats.org/officeDocument/2006/math">
                    <m:r>
                      <a:rPr lang="en-US" altLang="zh-CN" sz="2800">
                        <a:latin typeface="Cambria Math" panose="02040503050406030204" charset="0"/>
                        <a:ea typeface="微软雅黑" panose="020B0503020204020204"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有零点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36930" y="2354580"/>
                <a:ext cx="10518140" cy="3988435"/>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1744345" y="1531620"/>
            <a:ext cx="275272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函数的零点</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621030" y="513715"/>
                <a:ext cx="10950575" cy="583120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）函数的零点不是函数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r>
                      <a:rPr lang="en-US" sz="2800" i="1">
                        <a:latin typeface="Cambria Math" panose="02040503050406030204" charset="0"/>
                        <a:ea typeface="宋体" panose="02010600030101010101" pitchFamily="2" charset="-122"/>
                        <a:cs typeface="Cambria Math" panose="02040503050406030204" charset="0"/>
                      </a:rPr>
                      <m:t>𝑥</m:t>
                    </m:r>
                  </m:oMath>
                </a14:m>
                <a:r>
                  <a:rPr lang="zh-CN" altLang="en-US" sz="2800">
                    <a:latin typeface="宋体" panose="02010600030101010101" pitchFamily="2" charset="-122"/>
                    <a:ea typeface="宋体" panose="02010600030101010101" pitchFamily="2" charset="-122"/>
                    <a:cs typeface="宋体" panose="02010600030101010101" pitchFamily="2" charset="-122"/>
                  </a:rPr>
                  <a:t>轴的交点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而是</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r>
                      <a:rPr lang="en-US" sz="2800" i="1">
                        <a:latin typeface="Cambria Math" panose="02040503050406030204" charset="0"/>
                        <a:ea typeface="宋体" panose="02010600030101010101" pitchFamily="2" charset="-122"/>
                        <a:cs typeface="Cambria Math" panose="02040503050406030204" charset="0"/>
                      </a:rPr>
                      <m:t> </m:t>
                    </m:r>
                    <m:r>
                      <a:rPr lang="en-US" sz="2800" i="1">
                        <a:latin typeface="Cambria Math" panose="02040503050406030204" charset="0"/>
                        <a:ea typeface="宋体" panose="02010600030101010101" pitchFamily="2" charset="-122"/>
                        <a:cs typeface="Cambria Math" panose="02040503050406030204" charset="0"/>
                      </a:rPr>
                      <m:t>𝑥</m:t>
                    </m:r>
                    <m:r>
                      <a:rPr lang="en-US"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轴交点的横坐标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也就是说函数的零点不是一个点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而是一个实数</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函数零点的判定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零点存在性定理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如果函数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在区间</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上的图像是连续不断的一条曲线</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并且有</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MS Mincho" charset="0"/>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在区间</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内有零点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即存在</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𝑐</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使得</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𝑐</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这个</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𝑐</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也就是方程</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zh-CN" altLang="en-US" sz="2800">
                    <a:latin typeface="宋体" panose="02010600030101010101" pitchFamily="2" charset="-122"/>
                    <a:ea typeface="宋体" panose="02010600030101010101" pitchFamily="2" charset="-122"/>
                    <a:cs typeface="宋体" panose="02010600030101010101" pitchFamily="2" charset="-122"/>
                  </a:rPr>
                  <a:t>的根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函数零点的存在性定理只能判断函数在某个区间上的变号零点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而不能判断函数的不变号零点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而且连续函数在一个区间的端点处函数值异号是这个函数在这个区间上存在零点的充分不必要条件</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621030" y="513715"/>
                <a:ext cx="10950575" cy="5831205"/>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501015" y="513715"/>
                <a:ext cx="11190605" cy="583120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有关函数零点的结论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若连续不断的函数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在定义域上是单调函数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至多有一个零点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连续不断的函数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其相邻两个零点之间的所有函数值保持同号</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连续不断的函数图像通过零点时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函数值可能变号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也可能不变号</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7</a:t>
                </a:r>
                <a:r>
                  <a:rPr lang="zh-CN" altLang="en-US" sz="2800">
                    <a:latin typeface="宋体" panose="02010600030101010101" pitchFamily="2" charset="-122"/>
                    <a:ea typeface="宋体" panose="02010600030101010101" pitchFamily="2" charset="-122"/>
                    <a:cs typeface="宋体" panose="02010600030101010101" pitchFamily="2" charset="-122"/>
                  </a:rPr>
                  <a:t>）利用函数零点的存在性定理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首先看函数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在区间</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上的图像是否连续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再看是否有</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MS Mincho" charset="0"/>
                        <a:cs typeface="Cambria Math" panose="02040503050406030204" charset="0"/>
                      </a:rPr>
                      <m:t>•</m:t>
                    </m:r>
                    <m:r>
                      <a:rPr lang="en-US" altLang="zh-CN" sz="2800" i="1">
                        <a:latin typeface="Cambria Math" panose="02040503050406030204" charset="0"/>
                        <a:ea typeface="MS Mincho" charset="0"/>
                        <a:cs typeface="Cambria Math" panose="02040503050406030204" charset="0"/>
                      </a:rPr>
                      <m:t>𝑓</m:t>
                    </m:r>
                    <m:r>
                      <a:rPr lang="en-US" altLang="zh-CN" sz="2800" i="1">
                        <a:latin typeface="Cambria Math" panose="02040503050406030204" charset="0"/>
                        <a:ea typeface="MS Mincho" charset="0"/>
                        <a:cs typeface="Cambria Math" panose="02040503050406030204" charset="0"/>
                      </a:rPr>
                      <m:t>(</m:t>
                    </m:r>
                    <m:r>
                      <a:rPr lang="en-US" altLang="zh-CN" sz="2800" i="1">
                        <a:latin typeface="Cambria Math" panose="02040503050406030204" charset="0"/>
                        <a:ea typeface="MS Mincho" charset="0"/>
                        <a:cs typeface="Cambria Math" panose="02040503050406030204" charset="0"/>
                      </a:rPr>
                      <m:t>𝑏</m:t>
                    </m:r>
                    <m:r>
                      <a:rPr lang="en-US" altLang="zh-CN" sz="2800" i="1">
                        <a:latin typeface="Cambria Math" panose="02040503050406030204" charset="0"/>
                        <a:ea typeface="MS Mincho" charset="0"/>
                        <a:cs typeface="Cambria Math" panose="02040503050406030204" charset="0"/>
                      </a:rPr>
                      <m:t>)&lt;</m:t>
                    </m:r>
                    <m:r>
                      <a:rPr lang="en-US" altLang="zh-CN" sz="2800" i="1">
                        <a:latin typeface="Cambria Math" panose="02040503050406030204" charset="0"/>
                        <a:ea typeface="MS Mincho" charset="0"/>
                        <a:cs typeface="Cambria Math" panose="02040503050406030204" charset="0"/>
                      </a:rPr>
                      <m:t>0</m:t>
                    </m:r>
                  </m:oMath>
                </a14:m>
                <a:r>
                  <a:rPr lang="en-US" altLang="zh-CN" sz="2800" i="1">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在区间</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内必有零点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501015" y="513715"/>
                <a:ext cx="11190605" cy="5831205"/>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501015" y="1101725"/>
                <a:ext cx="11190605" cy="46539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8</a:t>
                </a:r>
                <a:r>
                  <a:rPr lang="zh-CN" altLang="en-US" sz="2800">
                    <a:latin typeface="宋体" panose="02010600030101010101" pitchFamily="2" charset="-122"/>
                    <a:ea typeface="宋体" panose="02010600030101010101" pitchFamily="2" charset="-122"/>
                    <a:cs typeface="宋体" panose="02010600030101010101" pitchFamily="2" charset="-122"/>
                  </a:rPr>
                  <a:t>）若函数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在区间</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内有零点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不要求一定有</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MS Mincho" charset="0"/>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9</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判断函数零点个数的方法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直接求零点</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零点存在性定理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数形结合法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利用图像交点个数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作出两函数图像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观察其交点个数即得零点个数</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501015" y="1101725"/>
                <a:ext cx="11190605" cy="4653915"/>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546735" y="2533650"/>
                <a:ext cx="10890250" cy="216027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对于在区间</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上图像连续不断且</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MS Mincho" charset="0"/>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0</m:t>
                    </m:r>
                  </m:oMath>
                </a14:m>
                <a:r>
                  <a:rPr lang="zh-CN" altLang="en-US" sz="2800">
                    <a:latin typeface="宋体" panose="02010600030101010101" pitchFamily="2" charset="-122"/>
                    <a:ea typeface="宋体" panose="02010600030101010101" pitchFamily="2" charset="-122"/>
                    <a:cs typeface="宋体" panose="02010600030101010101" pitchFamily="2" charset="-122"/>
                  </a:rPr>
                  <a:t>的函数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通过不断地把它的零点所在区间一分为二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使所得区间的两个端点逐步逼近零点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进而得到零点近似值的方法叫做二分法</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546735" y="2533650"/>
                <a:ext cx="10890250" cy="2160270"/>
              </a:xfrm>
              <a:prstGeom prst="rect">
                <a:avLst/>
              </a:prstGeom>
              <a:blipFill rotWithShape="1">
                <a:blip r:embed="rId1"/>
                <a:stretch>
                  <a:fillRect r="-764"/>
                </a:stretch>
              </a:blipFill>
            </p:spPr>
            <p:txBody>
              <a:bodyPr/>
              <a:lstStyle/>
              <a:p>
                <a:r>
                  <a:rPr lang="zh-CN" altLang="en-US">
                    <a:noFill/>
                  </a:rPr>
                  <a:t> </a:t>
                </a:r>
              </a:p>
            </p:txBody>
          </p:sp>
        </mc:Fallback>
      </mc:AlternateContent>
      <p:sp>
        <p:nvSpPr>
          <p:cNvPr id="32" name="文本框 31"/>
          <p:cNvSpPr txBox="1"/>
          <p:nvPr/>
        </p:nvSpPr>
        <p:spPr>
          <a:xfrm>
            <a:off x="1334770" y="1308100"/>
            <a:ext cx="390588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二分法的定义</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48995" y="435610"/>
            <a:ext cx="351028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四、函数模型</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32810" y="60261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945515" y="1637030"/>
            <a:ext cx="308737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常见的函数模型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848995" y="2646680"/>
            <a:ext cx="10802620" cy="3589655"/>
          </a:xfrm>
          <a:prstGeom prst="rect">
            <a:avLst/>
          </a:prstGeom>
        </p:spPr>
      </p:pic>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3" name="图片 2"/>
          <p:cNvPicPr>
            <a:picLocks noChangeAspect="1"/>
          </p:cNvPicPr>
          <p:nvPr/>
        </p:nvPicPr>
        <p:blipFill>
          <a:blip r:embed="rId1"/>
          <a:stretch>
            <a:fillRect/>
          </a:stretch>
        </p:blipFill>
        <p:spPr>
          <a:xfrm>
            <a:off x="478155" y="2150745"/>
            <a:ext cx="11461115" cy="2076450"/>
          </a:xfrm>
          <a:prstGeom prst="rect">
            <a:avLst/>
          </a:prstGeom>
        </p:spPr>
      </p:pic>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69290" y="2744470"/>
            <a:ext cx="10884535" cy="1198880"/>
          </a:xfrm>
          <a:prstGeom prst="rect">
            <a:avLst/>
          </a:prstGeom>
          <a:noFill/>
        </p:spPr>
        <p:txBody>
          <a:bodyPr wrap="square" rtlCol="0">
            <a:spAutoFit/>
          </a:bodyPr>
          <a:p>
            <a:pPr algn="ct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五、三角函数</a:t>
            </a:r>
            <a:endPar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16660" y="697865"/>
            <a:ext cx="287020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一、弧度制</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309620" y="88201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470535" y="1912620"/>
                <a:ext cx="11064875" cy="4323080"/>
              </a:xfrm>
              <a:prstGeom prst="rect">
                <a:avLst/>
              </a:prstGeom>
              <a:noFill/>
            </p:spPr>
            <p:txBody>
              <a:bodyPr wrap="square" rtlCol="0">
                <a:noAutofit/>
              </a:bodyPr>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）角度制和弧度制的互化</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）扇形的弧长公式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𝑙</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𝑟</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扇形的面积公式：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其中</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是半径</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𝜋</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为弧所对圆心角</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利用扇形的弧长和面积公式解题时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要注意角的单位必须是弧度</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470535" y="1912620"/>
                <a:ext cx="11064875" cy="4323080"/>
              </a:xfrm>
              <a:prstGeom prst="rect">
                <a:avLst/>
              </a:prstGeom>
              <a:blipFill rotWithShape="1">
                <a:blip r:embed="rId1"/>
                <a:stretch>
                  <a:fillRect/>
                </a:stretch>
              </a:blipFill>
            </p:spPr>
            <p:txBody>
              <a:bodyPr/>
              <a:lstStyle/>
              <a:p>
                <a:r>
                  <a:rPr lang="zh-CN" altLang="en-US">
                    <a:noFill/>
                  </a:rPr>
                  <a:t> </a:t>
                </a:r>
              </a:p>
            </p:txBody>
          </p:sp>
        </mc:Fallback>
      </mc:AlternateContent>
      <p:pic>
        <p:nvPicPr>
          <p:cNvPr id="526" name="IM 526"/>
          <p:cNvPicPr/>
          <p:nvPr/>
        </p:nvPicPr>
        <p:blipFill>
          <a:blip r:embed="rId2"/>
          <a:srcRect l="1612" b="5760"/>
          <a:stretch>
            <a:fillRect/>
          </a:stretch>
        </p:blipFill>
        <p:spPr>
          <a:xfrm>
            <a:off x="5945505" y="2166620"/>
            <a:ext cx="5528310" cy="731520"/>
          </a:xfrm>
          <a:prstGeom prst="rect">
            <a:avLst/>
          </a:prstGeom>
        </p:spPr>
      </p:pic>
      <p:graphicFrame>
        <p:nvGraphicFramePr>
          <p:cNvPr id="3" name="对象 2">
            <a:hlinkClick r:id="" action="ppaction://ole?verb="/>
          </p:cNvPr>
          <p:cNvGraphicFramePr>
            <a:graphicFrameLocks noChangeAspect="1"/>
          </p:cNvGraphicFramePr>
          <p:nvPr/>
        </p:nvGraphicFramePr>
        <p:xfrm>
          <a:off x="8911908" y="2980055"/>
          <a:ext cx="2606675" cy="897890"/>
        </p:xfrm>
        <a:graphic>
          <a:graphicData uri="http://schemas.openxmlformats.org/presentationml/2006/ole">
            <mc:AlternateContent xmlns:mc="http://schemas.openxmlformats.org/markup-compatibility/2006">
              <mc:Choice xmlns:v="urn:schemas-microsoft-com:vml" Requires="v">
                <p:oleObj spid="_x0000_s2049" name="" r:id="rId3" imgW="1143000" imgH="393700" progId="Equation.KSEE3">
                  <p:embed/>
                </p:oleObj>
              </mc:Choice>
              <mc:Fallback>
                <p:oleObj name="" r:id="rId3" imgW="1143000" imgH="393700" progId="Equation.KSEE3">
                  <p:embed/>
                  <p:pic>
                    <p:nvPicPr>
                      <p:cNvPr id="0" name="图片 2048"/>
                      <p:cNvPicPr/>
                      <p:nvPr/>
                    </p:nvPicPr>
                    <p:blipFill>
                      <a:blip r:embed="rId4"/>
                      <a:stretch>
                        <a:fillRect/>
                      </a:stretch>
                    </p:blipFill>
                    <p:spPr>
                      <a:xfrm>
                        <a:off x="8911908" y="2980055"/>
                        <a:ext cx="2606675" cy="897890"/>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11250" y="471170"/>
            <a:ext cx="577977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二</a:t>
            </a:r>
            <a:r>
              <a:rPr lang="zh-CN"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a:t>
            </a:r>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任意角的三角函数</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707380" y="6426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custDataLst>
                  <p:tags r:id="rId4"/>
                </p:custDataLst>
              </p:nvPr>
            </p:nvSpPr>
            <p:spPr>
              <a:xfrm>
                <a:off x="598805" y="2506345"/>
                <a:ext cx="11266170" cy="14446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所有与角</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终边相同的角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连同角</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在内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可构成一个集合</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𝑆</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𝛽</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𝛽</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𝜋</m:t>
                    </m:r>
                    <m:r>
                      <a:rPr lang="en-US" altLang="zh-CN" sz="2800" i="1">
                        <a:latin typeface="Cambria Math" panose="02040503050406030204" charset="0"/>
                        <a:ea typeface="宋体" panose="02010600030101010101" pitchFamily="2" charset="-122"/>
                        <a:cs typeface="Cambria Math" panose="02040503050406030204" charset="0"/>
                      </a:rPr>
                      <m:t> , </m:t>
                    </m:r>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b="1" i="1">
                        <a:latin typeface="Cambria Math" panose="02040503050406030204" charset="0"/>
                        <a:ea typeface="宋体" panose="02010600030101010101" pitchFamily="2" charset="-122"/>
                        <a:cs typeface="Cambria Math" panose="02040503050406030204" charset="0"/>
                      </a:rPr>
                      <m:t>𝒁</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custDataLst>
                  <p:tags r:id="rId5"/>
                </p:custDataLst>
              </p:nvPr>
            </p:nvSpPr>
            <p:spPr>
              <a:xfrm>
                <a:off x="598805" y="2506345"/>
                <a:ext cx="11266170" cy="1444625"/>
              </a:xfrm>
              <a:prstGeom prst="rect">
                <a:avLst/>
              </a:prstGeom>
              <a:blipFill rotWithShape="1">
                <a:blip r:embed="rId6"/>
                <a:stretch>
                  <a:fillRect/>
                </a:stretch>
              </a:blipFill>
            </p:spPr>
            <p:txBody>
              <a:bodyPr/>
              <a:lstStyle/>
              <a:p>
                <a:r>
                  <a:rPr lang="zh-CN" altLang="en-US">
                    <a:noFill/>
                  </a:rPr>
                  <a:t> </a:t>
                </a:r>
              </a:p>
            </p:txBody>
          </p:sp>
        </mc:Fallback>
      </mc:AlternateContent>
      <p:sp>
        <p:nvSpPr>
          <p:cNvPr id="32" name="文本框 31"/>
          <p:cNvSpPr txBox="1"/>
          <p:nvPr>
            <p:custDataLst>
              <p:tags r:id="rId7"/>
            </p:custDataLst>
          </p:nvPr>
        </p:nvSpPr>
        <p:spPr>
          <a:xfrm>
            <a:off x="1354455" y="1715770"/>
            <a:ext cx="308737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终边相同的角</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custDataLst>
              <p:tags r:id="rId8"/>
            </p:custDataLst>
          </p:nvPr>
        </p:nvSpPr>
        <p:spPr>
          <a:xfrm>
            <a:off x="1354455" y="4193540"/>
            <a:ext cx="36525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利用单位圆定义</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mc:AlternateContent xmlns:mc="http://schemas.openxmlformats.org/markup-compatibility/2006">
        <mc:Choice xmlns:a14="http://schemas.microsoft.com/office/drawing/2010/main" Requires="a14">
          <p:sp>
            <p:nvSpPr>
              <p:cNvPr id="5" name="文本框 4"/>
              <p:cNvSpPr txBox="1"/>
              <p:nvPr>
                <p:custDataLst>
                  <p:tags r:id="rId9"/>
                </p:custDataLst>
              </p:nvPr>
            </p:nvSpPr>
            <p:spPr>
              <a:xfrm>
                <a:off x="598805" y="4984115"/>
                <a:ext cx="11266170" cy="162433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任意角</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的终边与单位圆交于点</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14:m>
                  <m:oMath xmlns:m="http://schemas.openxmlformats.org/officeDocument/2006/math">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func>
                      <m:funcPr>
                        <m:ctrlPr>
                          <a:rPr lang="en-US" altLang="zh-CN" sz="2800">
                            <a:latin typeface="Cambria Math" panose="02040503050406030204" charset="0"/>
                            <a:ea typeface="宋体" panose="02010600030101010101" pitchFamily="2" charset="-122"/>
                            <a:cs typeface="Cambria Math" panose="02040503050406030204" charset="0"/>
                          </a:rPr>
                        </m:ctrlPr>
                      </m:funcPr>
                      <m:fName>
                        <m:r>
                          <m:rPr>
                            <m:sty m:val="p"/>
                          </m:rPr>
                          <a:rPr lang="en-US" altLang="zh-CN" sz="2800">
                            <a:latin typeface="Cambria Math" panose="02040503050406030204" charset="0"/>
                            <a:ea typeface="宋体" panose="02010600030101010101" pitchFamily="2" charset="-122"/>
                            <a:cs typeface="Cambria Math" panose="02040503050406030204" charset="0"/>
                          </a:rPr>
                          <m:t>tan</m:t>
                        </m:r>
                      </m:fName>
                      <m:e>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𝑦</m:t>
                            </m:r>
                          </m:num>
                          <m:den>
                            <m:r>
                              <a:rPr lang="en-US" altLang="zh-CN" sz="2800" i="1">
                                <a:latin typeface="Cambria Math" panose="02040503050406030204" charset="0"/>
                                <a:ea typeface="宋体" panose="02010600030101010101" pitchFamily="2" charset="-122"/>
                                <a:cs typeface="Cambria Math" panose="02040503050406030204" charset="0"/>
                              </a:rPr>
                              <m:t>𝑥</m:t>
                            </m:r>
                          </m:den>
                        </m:f>
                      </m:e>
                    </m:func>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m:t>
                    </m:r>
                  </m:oMath>
                </a14:m>
                <a:endParaRPr lang="en-US" altLang="zh-CN" sz="2800">
                  <a:latin typeface="Cambria Math" panose="02040503050406030204" charset="0"/>
                  <a:ea typeface="宋体" panose="02010600030101010101" pitchFamily="2" charset="-122"/>
                  <a:cs typeface="Cambria Math" panose="02040503050406030204" charset="0"/>
                </a:endParaRPr>
              </a:p>
            </p:txBody>
          </p:sp>
        </mc:Choice>
        <mc:Fallback>
          <p:sp>
            <p:nvSpPr>
              <p:cNvPr id="5" name="文本框 4"/>
              <p:cNvSpPr txBox="1">
                <a:spLocks noRot="1" noChangeAspect="1" noMove="1" noResize="1" noEditPoints="1" noAdjustHandles="1" noChangeArrowheads="1" noChangeShapeType="1" noTextEdit="1"/>
              </p:cNvSpPr>
              <p:nvPr>
                <p:custDataLst>
                  <p:tags r:id="rId10"/>
                </p:custDataLst>
              </p:nvPr>
            </p:nvSpPr>
            <p:spPr>
              <a:xfrm>
                <a:off x="598805" y="4984115"/>
                <a:ext cx="11266170" cy="1624330"/>
              </a:xfrm>
              <a:prstGeom prst="rect">
                <a:avLst/>
              </a:prstGeom>
              <a:blipFill rotWithShape="1">
                <a:blip r:embed="rId1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2" name="文本框 31"/>
              <p:cNvSpPr txBox="1"/>
              <p:nvPr/>
            </p:nvSpPr>
            <p:spPr>
              <a:xfrm>
                <a:off x="1086485" y="280670"/>
                <a:ext cx="810641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利用角</a:t>
                </a:r>
                <a14:m>
                  <m:oMath xmlns:m="http://schemas.openxmlformats.org/officeDocument/2006/math">
                    <m:r>
                      <a:rPr lang="en-US" altLang="zh-CN" sz="3200" b="1" i="1" dirty="0">
                        <a:solidFill>
                          <a:srgbClr val="E81818"/>
                        </a:solidFill>
                        <a:latin typeface="Cambria Math" panose="02040503050406030204" charset="0"/>
                        <a:ea typeface="黑体" panose="02010609060101010101" charset="-122"/>
                        <a:cs typeface="Cambria Math" panose="02040503050406030204" charset="0"/>
                      </a:rPr>
                      <m:t> </m:t>
                    </m:r>
                    <m:r>
                      <a:rPr lang="en-US" altLang="zh-CN" sz="3200" b="1" i="1" dirty="0">
                        <a:solidFill>
                          <a:srgbClr val="E81818"/>
                        </a:solidFill>
                        <a:latin typeface="Cambria Math" panose="02040503050406030204" charset="0"/>
                        <a:ea typeface="黑体" panose="02010609060101010101" charset="-122"/>
                        <a:cs typeface="Cambria Math" panose="02040503050406030204" charset="0"/>
                      </a:rPr>
                      <m:t>𝜶</m:t>
                    </m:r>
                    <m:r>
                      <a:rPr lang="en-US" altLang="zh-CN" sz="3200" b="1" i="1" dirty="0">
                        <a:solidFill>
                          <a:srgbClr val="E81818"/>
                        </a:solidFill>
                        <a:latin typeface="Cambria Math" panose="02040503050406030204" charset="0"/>
                        <a:ea typeface="黑体" panose="02010609060101010101" charset="-122"/>
                        <a:cs typeface="Cambria Math" panose="02040503050406030204" charset="0"/>
                      </a:rPr>
                      <m:t> </m:t>
                    </m:r>
                  </m:oMath>
                </a14:m>
                <a:r>
                  <a:rPr lang="zh-CN" altLang="en-US" sz="3200" b="1" dirty="0">
                    <a:solidFill>
                      <a:srgbClr val="E81818"/>
                    </a:solidFill>
                    <a:latin typeface="黑体" panose="02010609060101010101" charset="-122"/>
                    <a:ea typeface="黑体" panose="02010609060101010101" charset="-122"/>
                    <a:cs typeface="黑体" panose="02010609060101010101" charset="-122"/>
                  </a:rPr>
                  <a:t>终边上一点的坐标定义三角函数</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mc:Choice>
        <mc:Fallback>
          <p:sp>
            <p:nvSpPr>
              <p:cNvPr id="32" name="文本框 31"/>
              <p:cNvSpPr txBox="1">
                <a:spLocks noRot="1" noChangeAspect="1" noMove="1" noResize="1" noEditPoints="1" noAdjustHandles="1" noChangeArrowheads="1" noChangeShapeType="1" noTextEdit="1"/>
              </p:cNvSpPr>
              <p:nvPr/>
            </p:nvSpPr>
            <p:spPr>
              <a:xfrm>
                <a:off x="1086485" y="280670"/>
                <a:ext cx="8106410" cy="548005"/>
              </a:xfrm>
              <a:prstGeom prst="rect">
                <a:avLst/>
              </a:prstGeom>
              <a:blipFill rotWithShape="1">
                <a:blip r:embed="rId1"/>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p:cNvSpPr txBox="1"/>
              <p:nvPr/>
            </p:nvSpPr>
            <p:spPr>
              <a:xfrm>
                <a:off x="598170" y="883285"/>
                <a:ext cx="10996295" cy="2030095"/>
              </a:xfrm>
              <a:prstGeom prst="rect">
                <a:avLst/>
              </a:prstGeom>
            </p:spPr>
            <p:txBody>
              <a:bodyPr wrap="square">
                <a:sp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设</a:t>
                </a:r>
                <a14:m>
                  <m:oMath xmlns:m="http://schemas.openxmlformats.org/officeDocument/2006/math">
                    <m:r>
                      <a:rPr lang="en-US" altLang="zh-CN" sz="2800" i="1">
                        <a:latin typeface="Cambria Math" panose="02040503050406030204" charset="0"/>
                        <a:ea typeface="MS Mincho" charset="0"/>
                        <a:cs typeface="Cambria Math" panose="02040503050406030204" charset="0"/>
                      </a:rPr>
                      <m:t> </m:t>
                    </m:r>
                    <m:r>
                      <a:rPr lang="en-US" altLang="zh-CN" sz="2800" i="1">
                        <a:latin typeface="Cambria Math" panose="02040503050406030204" charset="0"/>
                        <a:ea typeface="MS Mincho" charset="0"/>
                        <a:cs typeface="Cambria Math" panose="02040503050406030204" charset="0"/>
                      </a:rPr>
                      <m:t>𝛼</m:t>
                    </m:r>
                    <m:r>
                      <a:rPr lang="en-US" altLang="zh-CN" sz="2800" i="1">
                        <a:latin typeface="Cambria Math" panose="02040503050406030204" charset="0"/>
                        <a:ea typeface="MS Mincho" charset="0"/>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是一个任意角,它的终边上任意一点</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(不与原点O重合)的坐标为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 点</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与原点的距离为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zh-CN" altLang="en-US" sz="2800">
                    <a:latin typeface="宋体" panose="02010600030101010101" pitchFamily="2" charset="-122"/>
                    <a:ea typeface="宋体" panose="02010600030101010101" pitchFamily="2" charset="-122"/>
                    <a:cs typeface="宋体" panose="02010600030101010101" pitchFamily="2" charset="-122"/>
                  </a:rPr>
                  <a:t>其中</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 name="文本框 2"/>
              <p:cNvSpPr txBox="1">
                <a:spLocks noRot="1" noChangeAspect="1" noMove="1" noResize="1" noEditPoints="1" noAdjustHandles="1" noChangeArrowheads="1" noChangeShapeType="1" noTextEdit="1"/>
              </p:cNvSpPr>
              <p:nvPr/>
            </p:nvSpPr>
            <p:spPr>
              <a:xfrm>
                <a:off x="598170" y="883285"/>
                <a:ext cx="10996295" cy="2030095"/>
              </a:xfrm>
              <a:prstGeom prst="rect">
                <a:avLst/>
              </a:prstGeom>
              <a:blipFill rotWithShape="1">
                <a:blip r:embed="rId2"/>
                <a:stretch>
                  <a:fillRect/>
                </a:stretch>
              </a:blipFill>
            </p:spPr>
            <p:txBody>
              <a:bodyPr/>
              <a:lstStyle/>
              <a:p>
                <a:r>
                  <a:rPr lang="zh-CN" altLang="en-US">
                    <a:noFill/>
                  </a:rPr>
                  <a:t> </a:t>
                </a:r>
              </a:p>
            </p:txBody>
          </p:sp>
        </mc:Fallback>
      </mc:AlternateContent>
      <p:pic>
        <p:nvPicPr>
          <p:cNvPr id="532" name="IM 532"/>
          <p:cNvPicPr/>
          <p:nvPr/>
        </p:nvPicPr>
        <p:blipFill>
          <a:blip r:embed="rId3"/>
          <a:srcRect l="13691" t="-5033" r="-703" b="-9844"/>
          <a:stretch>
            <a:fillRect/>
          </a:stretch>
        </p:blipFill>
        <p:spPr>
          <a:xfrm>
            <a:off x="6687820" y="1601470"/>
            <a:ext cx="4481195" cy="725805"/>
          </a:xfrm>
          <a:prstGeom prst="rect">
            <a:avLst/>
          </a:prstGeom>
        </p:spPr>
      </p:pic>
      <p:pic>
        <p:nvPicPr>
          <p:cNvPr id="534" name="IM 534"/>
          <p:cNvPicPr/>
          <p:nvPr/>
        </p:nvPicPr>
        <p:blipFill>
          <a:blip r:embed="rId4"/>
          <a:stretch>
            <a:fillRect/>
          </a:stretch>
        </p:blipFill>
        <p:spPr>
          <a:xfrm>
            <a:off x="1535430" y="2327275"/>
            <a:ext cx="1948815" cy="515620"/>
          </a:xfrm>
          <a:prstGeom prst="rect">
            <a:avLst/>
          </a:prstGeom>
        </p:spPr>
      </p:pic>
      <p:sp>
        <p:nvSpPr>
          <p:cNvPr id="4" name="文本框 3"/>
          <p:cNvSpPr txBox="1"/>
          <p:nvPr/>
        </p:nvSpPr>
        <p:spPr>
          <a:xfrm>
            <a:off x="1086485" y="2945130"/>
            <a:ext cx="449453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三个三角函数的性质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nvPicPr>
        <p:blipFill>
          <a:blip r:embed="rId5"/>
          <a:stretch>
            <a:fillRect/>
          </a:stretch>
        </p:blipFill>
        <p:spPr>
          <a:xfrm>
            <a:off x="436880" y="3564255"/>
            <a:ext cx="11318875" cy="2086610"/>
          </a:xfrm>
          <a:prstGeom prst="rect">
            <a:avLst/>
          </a:prstGeom>
        </p:spPr>
      </p:pic>
      <p:sp>
        <p:nvSpPr>
          <p:cNvPr id="6" name="文本框 5"/>
          <p:cNvSpPr txBox="1"/>
          <p:nvPr/>
        </p:nvSpPr>
        <p:spPr>
          <a:xfrm>
            <a:off x="502920" y="5609590"/>
            <a:ext cx="11252835" cy="1124585"/>
          </a:xfrm>
          <a:prstGeom prst="rect">
            <a:avLst/>
          </a:prstGeom>
        </p:spPr>
        <p:txBody>
          <a:bodyPr wrap="square">
            <a:spAutoFit/>
          </a:bodyPr>
          <a:p>
            <a:pPr marL="0" indent="0" algn="l" defTabSz="266700" eaLnBrk="0" fontAlgn="base">
              <a:lnSpc>
                <a:spcPct val="12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从上表中可以看出三角函数值在各象限的符号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一全正、二正弦、三正切、四余弦</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377950" y="620395"/>
            <a:ext cx="605917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5.</a:t>
            </a:r>
            <a:r>
              <a:rPr lang="zh-CN" altLang="en-US" sz="3200" b="1" dirty="0">
                <a:solidFill>
                  <a:srgbClr val="E81818"/>
                </a:solidFill>
                <a:latin typeface="黑体" panose="02010609060101010101" charset="-122"/>
                <a:ea typeface="黑体" panose="02010609060101010101" charset="-122"/>
                <a:cs typeface="黑体" panose="02010609060101010101" charset="-122"/>
              </a:rPr>
              <a:t>考查三角函数定义的通常类型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mc:AlternateContent xmlns:mc="http://schemas.openxmlformats.org/markup-compatibility/2006">
        <mc:Choice xmlns:a14="http://schemas.microsoft.com/office/drawing/2010/main" Requires="a14">
          <p:sp>
            <p:nvSpPr>
              <p:cNvPr id="3" name="文本框 2"/>
              <p:cNvSpPr txBox="1"/>
              <p:nvPr/>
            </p:nvSpPr>
            <p:spPr>
              <a:xfrm>
                <a:off x="598170" y="1537335"/>
                <a:ext cx="10996295" cy="4615815"/>
              </a:xfrm>
              <a:prstGeom prst="rect">
                <a:avLst/>
              </a:prstGeom>
            </p:spPr>
            <p:txBody>
              <a:bodyPr wrap="square">
                <a:sp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）已知角</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的终边上的一点</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𝑀</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的坐标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求角</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的三角函数值</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解题思路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先求出点</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𝑀</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到原点的距离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再利用三角函数的定义求解</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）已知角</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的一个三角函数值和终边上一点</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𝑀</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的横坐标或纵坐标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求与角</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有关的三角函数值</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解题思路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先求出点</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𝑀</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到原点的距离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可用点</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𝑀</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的坐标表示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根据已知三角函数值及三角函数的定义建立方程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求出未知数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从而求解问题</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 name="文本框 2"/>
              <p:cNvSpPr txBox="1">
                <a:spLocks noRot="1" noChangeAspect="1" noMove="1" noResize="1" noEditPoints="1" noAdjustHandles="1" noChangeArrowheads="1" noChangeShapeType="1" noTextEdit="1"/>
              </p:cNvSpPr>
              <p:nvPr/>
            </p:nvSpPr>
            <p:spPr>
              <a:xfrm>
                <a:off x="598170" y="1537335"/>
                <a:ext cx="10996295" cy="4615815"/>
              </a:xfrm>
              <a:prstGeom prst="rect">
                <a:avLst/>
              </a:prstGeom>
              <a:blipFill rotWithShape="1">
                <a:blip r:embed="rId1"/>
                <a:stretch>
                  <a:fillRect r="-404"/>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11250" y="471170"/>
            <a:ext cx="6895465"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三、同角三角函数的基本关系</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241540" y="6426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custDataLst>
              <p:tags r:id="rId4"/>
            </p:custDataLst>
          </p:nvPr>
        </p:nvSpPr>
        <p:spPr>
          <a:xfrm>
            <a:off x="1354455" y="1715770"/>
            <a:ext cx="23063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平方关系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custDataLst>
              <p:tags r:id="rId5"/>
            </p:custDataLst>
          </p:nvPr>
        </p:nvSpPr>
        <p:spPr>
          <a:xfrm>
            <a:off x="1354455" y="4046855"/>
            <a:ext cx="281813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商数关系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6" name="图片 5"/>
          <p:cNvPicPr>
            <a:picLocks noChangeAspect="1"/>
          </p:cNvPicPr>
          <p:nvPr/>
        </p:nvPicPr>
        <p:blipFill>
          <a:blip r:embed="rId6"/>
          <a:stretch>
            <a:fillRect/>
          </a:stretch>
        </p:blipFill>
        <p:spPr>
          <a:xfrm>
            <a:off x="1354455" y="5048250"/>
            <a:ext cx="7228840" cy="1073785"/>
          </a:xfrm>
          <a:prstGeom prst="rect">
            <a:avLst/>
          </a:prstGeom>
        </p:spPr>
      </p:pic>
      <p:pic>
        <p:nvPicPr>
          <p:cNvPr id="7" name="图片 6"/>
          <p:cNvPicPr>
            <a:picLocks noChangeAspect="1"/>
          </p:cNvPicPr>
          <p:nvPr/>
        </p:nvPicPr>
        <p:blipFill>
          <a:blip r:embed="rId7"/>
          <a:stretch>
            <a:fillRect/>
          </a:stretch>
        </p:blipFill>
        <p:spPr>
          <a:xfrm>
            <a:off x="1354455" y="2694940"/>
            <a:ext cx="3472815" cy="645160"/>
          </a:xfrm>
          <a:prstGeom prst="rect">
            <a:avLst/>
          </a:prstGeom>
        </p:spPr>
      </p:pic>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custDataLst>
              <p:tags r:id="rId4"/>
            </p:custDataLst>
          </p:nvPr>
        </p:nvSpPr>
        <p:spPr>
          <a:xfrm>
            <a:off x="1354455" y="753110"/>
            <a:ext cx="23063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常见变形</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5"/>
          <a:stretch>
            <a:fillRect/>
          </a:stretch>
        </p:blipFill>
        <p:spPr>
          <a:xfrm>
            <a:off x="1257935" y="1962150"/>
            <a:ext cx="9046210" cy="3217545"/>
          </a:xfrm>
          <a:prstGeom prst="rect">
            <a:avLst/>
          </a:prstGeom>
        </p:spPr>
      </p:pic>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996950" y="591185"/>
            <a:ext cx="24028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方法技巧</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mc:AlternateContent xmlns:mc="http://schemas.openxmlformats.org/markup-compatibility/2006">
        <mc:Choice xmlns:a14="http://schemas.microsoft.com/office/drawing/2010/main" Requires="a14">
          <p:sp>
            <p:nvSpPr>
              <p:cNvPr id="3" name="文本框 2"/>
              <p:cNvSpPr txBox="1"/>
              <p:nvPr/>
            </p:nvSpPr>
            <p:spPr>
              <a:xfrm>
                <a:off x="58420" y="1383030"/>
                <a:ext cx="12185015" cy="4873625"/>
              </a:xfrm>
              <a:prstGeom prst="rect">
                <a:avLst/>
              </a:prstGeom>
            </p:spPr>
            <p:txBody>
              <a:bodyPr wrap="square">
                <a:sp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）利用</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baseline="30000">
                        <a:latin typeface="Cambria Math" panose="02040503050406030204" charset="0"/>
                        <a:ea typeface="宋体" panose="02010600030101010101" pitchFamily="2" charset="-122"/>
                        <a:cs typeface="Cambria Math" panose="02040503050406030204" charset="0"/>
                      </a:rPr>
                      <m:t>2</m:t>
                    </m:r>
                    <m:r>
                      <a:rPr lang="en-US" altLang="zh-CN" sz="2800" i="1" baseline="30000">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baseline="30000">
                        <a:latin typeface="Cambria Math" panose="02040503050406030204" charset="0"/>
                        <a:ea typeface="宋体" panose="02010600030101010101" pitchFamily="2" charset="-122"/>
                        <a:cs typeface="Cambria Math" panose="02040503050406030204" charset="0"/>
                      </a:rPr>
                      <m:t>2</m:t>
                    </m:r>
                    <m:r>
                      <a:rPr lang="en-US" altLang="zh-CN" sz="2800" i="1" baseline="30000">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可实现正弦、余弦的互化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开方时要根据角</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所在象限确定符号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利用</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可以实现角</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的弦切互化</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7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）形如</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等类型可进行弦化切</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7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）注意公式的逆用及变形应用</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1</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baseline="30000">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baseline="30000">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baseline="30000">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a:latin typeface="Cambria Math" panose="02040503050406030204" charset="0"/>
                        <a:ea typeface="宋体" panose="02010600030101010101" pitchFamily="2" charset="-122"/>
                        <a:cs typeface="Cambria Math" panose="02040503050406030204" charset="0"/>
                      </a:rPr>
                      <m:t>1</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baseline="30000">
                        <a:latin typeface="Cambria Math" panose="02040503050406030204" charset="0"/>
                        <a:ea typeface="宋体" panose="02010600030101010101" pitchFamily="2" charset="-122"/>
                        <a:cs typeface="Cambria Math" panose="02040503050406030204" charset="0"/>
                      </a:rPr>
                      <m:t>2</m:t>
                    </m:r>
                    <m:r>
                      <m:rPr>
                        <m:sty m:val="p"/>
                      </m:rPr>
                      <a:rPr lang="en-US" altLang="zh-CN" sz="2800">
                        <a:latin typeface="Cambria Math" panose="02040503050406030204" charset="0"/>
                        <a:ea typeface="宋体" panose="02010600030101010101" pitchFamily="2" charset="-122"/>
                        <a:cs typeface="Cambria Math" panose="02040503050406030204" charset="0"/>
                      </a:rPr>
                      <m:t>α</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baseline="30000">
                        <a:latin typeface="Cambria Math" panose="02040503050406030204" charset="0"/>
                        <a:ea typeface="宋体" panose="02010600030101010101" pitchFamily="2" charset="-122"/>
                        <a:cs typeface="Cambria Math" panose="02040503050406030204" charset="0"/>
                      </a:rPr>
                      <m:t>2</m:t>
                    </m:r>
                    <m:r>
                      <m:rPr>
                        <m:sty m:val="p"/>
                      </m:rPr>
                      <a:rPr lang="en-US" altLang="zh-CN" sz="2800">
                        <a:latin typeface="Cambria Math" panose="02040503050406030204" charset="0"/>
                        <a:ea typeface="宋体" panose="02010600030101010101" pitchFamily="2" charset="-122"/>
                        <a:cs typeface="Cambria Math" panose="02040503050406030204" charset="0"/>
                      </a:rPr>
                      <m:t>α</m:t>
                    </m:r>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a:latin typeface="Cambria Math" panose="02040503050406030204" charset="0"/>
                        <a:ea typeface="宋体" panose="02010600030101010101" pitchFamily="2" charset="-122"/>
                        <a:cs typeface="Cambria Math" panose="02040503050406030204" charset="0"/>
                      </a:rPr>
                      <m:t>1</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baseline="30000">
                        <a:latin typeface="Cambria Math" panose="02040503050406030204" charset="0"/>
                        <a:ea typeface="宋体" panose="02010600030101010101" pitchFamily="2" charset="-122"/>
                        <a:cs typeface="Cambria Math" panose="02040503050406030204" charset="0"/>
                      </a:rPr>
                      <m:t>2</m:t>
                    </m:r>
                    <m:r>
                      <m:rPr>
                        <m:sty m:val="p"/>
                      </m:rPr>
                      <a:rPr lang="en-US" altLang="zh-CN" sz="2800">
                        <a:latin typeface="Cambria Math" panose="02040503050406030204" charset="0"/>
                        <a:ea typeface="宋体" panose="02010600030101010101" pitchFamily="2" charset="-122"/>
                        <a:cs typeface="Cambria Math" panose="02040503050406030204" charset="0"/>
                      </a:rPr>
                      <m:t>α</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）应用公式时注意方程思想的应用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对于</a:t>
                </a:r>
                <a14:m>
                  <m:oMath xmlns:m="http://schemas.openxmlformats.org/officeDocument/2006/math">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𝛼</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a:latin typeface="Cambria Math" panose="02040503050406030204" charset="0"/>
                        <a:ea typeface="宋体" panose="02010600030101010101" pitchFamily="2" charset="-122"/>
                        <a:cs typeface="Cambria Math" panose="02040503050406030204" charset="0"/>
                      </a:rPr>
                      <m:t>, </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a:latin typeface="Cambria Math" panose="02040503050406030204" charset="0"/>
                        <a:ea typeface="宋体" panose="02010600030101010101" pitchFamily="2" charset="-122"/>
                        <a:cs typeface="Cambria Math" panose="02040503050406030204" charset="0"/>
                      </a:rPr>
                      <m:t>𝛼</m:t>
                    </m:r>
                  </m:oMath>
                </a14:m>
                <a:r>
                  <a:rPr lang="zh-CN" altLang="en-US" sz="2800">
                    <a:latin typeface="宋体" panose="02010600030101010101" pitchFamily="2" charset="-122"/>
                    <a:ea typeface="宋体" panose="02010600030101010101" pitchFamily="2" charset="-122"/>
                    <a:cs typeface="宋体" panose="02010600030101010101" pitchFamily="2" charset="-122"/>
                  </a:rPr>
                  <a:t>这三个式子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利用</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en-US"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a:latin typeface="Cambria Math" panose="02040503050406030204" charset="0"/>
                        <a:ea typeface="宋体" panose="02010600030101010101" pitchFamily="2" charset="-122"/>
                        <a:cs typeface="Cambria Math" panose="02040503050406030204" charset="0"/>
                      </a:rPr>
                      <m:t>) </m:t>
                    </m:r>
                    <m:r>
                      <a:rPr lang="en-US" altLang="zh-CN" sz="2800" baseline="30000">
                        <a:latin typeface="Cambria Math" panose="02040503050406030204" charset="0"/>
                        <a:ea typeface="宋体" panose="02010600030101010101" pitchFamily="2" charset="-122"/>
                        <a:cs typeface="Cambria Math" panose="02040503050406030204" charset="0"/>
                      </a:rPr>
                      <m:t>2</m:t>
                    </m:r>
                    <m:r>
                      <a:rPr lang="en-US" altLang="zh-CN" sz="2800">
                        <a:latin typeface="Cambria Math" panose="02040503050406030204" charset="0"/>
                        <a:ea typeface="宋体" panose="02010600030101010101" pitchFamily="2" charset="-122"/>
                        <a:cs typeface="Cambria Math" panose="02040503050406030204" charset="0"/>
                      </a:rPr>
                      <m:t> =</m:t>
                    </m:r>
                    <m:r>
                      <a:rPr lang="en-US" altLang="zh-CN" sz="2800">
                        <a:latin typeface="Cambria Math" panose="02040503050406030204" charset="0"/>
                        <a:ea typeface="宋体" panose="02010600030101010101" pitchFamily="2" charset="-122"/>
                        <a:cs typeface="Cambria Math" panose="02040503050406030204" charset="0"/>
                      </a:rPr>
                      <m:t>1</m:t>
                    </m:r>
                    <m:r>
                      <a:rPr lang="en-US" altLang="en-US" sz="2800">
                        <a:latin typeface="Cambria Math" panose="02040503050406030204" charset="0"/>
                        <a:ea typeface="宋体" panose="02010600030101010101" pitchFamily="2" charset="-122"/>
                        <a:cs typeface="Cambria Math" panose="02040503050406030204" charset="0"/>
                      </a:rPr>
                      <m:t>±</m:t>
                    </m:r>
                    <m:r>
                      <a:rPr lang="en-US" altLang="zh-CN" sz="2800">
                        <a:latin typeface="Cambria Math" panose="02040503050406030204" charset="0"/>
                        <a:ea typeface="宋体" panose="02010600030101010101" pitchFamily="2" charset="-122"/>
                        <a:cs typeface="Cambria Math" panose="02040503050406030204" charset="0"/>
                      </a:rPr>
                      <m:t>2</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𝛼</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a:latin typeface="Cambria Math" panose="02040503050406030204" charset="0"/>
                        <a:ea typeface="宋体" panose="02010600030101010101" pitchFamily="2" charset="-122"/>
                        <a:cs typeface="Cambria Math" panose="02040503050406030204" charset="0"/>
                      </a:rPr>
                      <m:t>𝛼</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可以知一求二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 name="文本框 2"/>
              <p:cNvSpPr txBox="1">
                <a:spLocks noRot="1" noChangeAspect="1" noMove="1" noResize="1" noEditPoints="1" noAdjustHandles="1" noChangeArrowheads="1" noChangeShapeType="1" noTextEdit="1"/>
              </p:cNvSpPr>
              <p:nvPr/>
            </p:nvSpPr>
            <p:spPr>
              <a:xfrm>
                <a:off x="58420" y="1383030"/>
                <a:ext cx="12185015" cy="4873625"/>
              </a:xfrm>
              <a:prstGeom prst="rect">
                <a:avLst/>
              </a:prstGeom>
              <a:blipFill rotWithShape="1">
                <a:blip r:embed="rId1"/>
                <a:stretch>
                  <a:fillRect t="-873"/>
                </a:stretch>
              </a:blipFill>
            </p:spPr>
            <p:txBody>
              <a:bodyPr/>
              <a:lstStyle/>
              <a:p>
                <a:r>
                  <a:rPr lang="zh-CN" altLang="en-US">
                    <a:noFill/>
                  </a:rPr>
                  <a:t> </a:t>
                </a:r>
              </a:p>
            </p:txBody>
          </p:sp>
        </mc:Fallback>
      </mc:AlternateContent>
      <p:pic>
        <p:nvPicPr>
          <p:cNvPr id="546" name="IM 546"/>
          <p:cNvPicPr/>
          <p:nvPr/>
        </p:nvPicPr>
        <p:blipFill>
          <a:blip r:embed="rId2"/>
          <a:stretch>
            <a:fillRect/>
          </a:stretch>
        </p:blipFill>
        <p:spPr>
          <a:xfrm>
            <a:off x="4717415" y="2071370"/>
            <a:ext cx="1578610" cy="692150"/>
          </a:xfrm>
          <a:prstGeom prst="rect">
            <a:avLst/>
          </a:prstGeom>
        </p:spPr>
      </p:pic>
      <p:graphicFrame>
        <p:nvGraphicFramePr>
          <p:cNvPr id="7" name="对象 6"/>
          <p:cNvGraphicFramePr/>
          <p:nvPr/>
        </p:nvGraphicFramePr>
        <p:xfrm>
          <a:off x="2555240" y="2811145"/>
          <a:ext cx="5839460" cy="821055"/>
        </p:xfrm>
        <a:graphic>
          <a:graphicData uri="http://schemas.openxmlformats.org/presentationml/2006/ole">
            <mc:AlternateContent xmlns:mc="http://schemas.openxmlformats.org/markup-compatibility/2006">
              <mc:Choice xmlns:v="urn:schemas-microsoft-com:vml" Requires="v">
                <p:oleObj spid="_x0000_s8" name="" r:id="rId3" imgW="5796280" imgH="833120" progId="Equation.KSEE3">
                  <p:embed/>
                </p:oleObj>
              </mc:Choice>
              <mc:Fallback>
                <p:oleObj name="" r:id="rId3" imgW="5796280" imgH="833120" progId="Equation.KSEE3">
                  <p:embed/>
                  <p:pic>
                    <p:nvPicPr>
                      <p:cNvPr id="0" name="图片 7"/>
                      <p:cNvPicPr/>
                      <p:nvPr/>
                    </p:nvPicPr>
                    <p:blipFill>
                      <a:blip r:embed="rId4"/>
                      <a:stretch>
                        <a:fillRect/>
                      </a:stretch>
                    </p:blipFill>
                    <p:spPr>
                      <a:xfrm>
                        <a:off x="2555240" y="2811145"/>
                        <a:ext cx="5839460" cy="821055"/>
                      </a:xfrm>
                      <a:prstGeom prst="rect">
                        <a:avLst/>
                      </a:prstGeom>
                    </p:spPr>
                  </p:pic>
                </p:oleObj>
              </mc:Fallback>
            </mc:AlternateContent>
          </a:graphicData>
        </a:graphic>
      </p:graphicFrame>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11250" y="471170"/>
            <a:ext cx="336423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四、诱导公式</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713480" y="6426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custDataLst>
              <p:tags r:id="rId4"/>
            </p:custDataLst>
          </p:nvPr>
        </p:nvSpPr>
        <p:spPr>
          <a:xfrm>
            <a:off x="1354455" y="1851660"/>
            <a:ext cx="4203065"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三角函数的诱导公式</a:t>
            </a:r>
            <a:r>
              <a:rPr lang="en-US" altLang="zh-CN" sz="3200" b="1" dirty="0">
                <a:solidFill>
                  <a:srgbClr val="E81818"/>
                </a:solidFill>
                <a:latin typeface="黑体" panose="02010609060101010101" charset="-122"/>
                <a:ea typeface="黑体" panose="02010609060101010101" charset="-122"/>
                <a:cs typeface="黑体" panose="02010609060101010101" charset="-122"/>
              </a:rPr>
              <a:t>.</a:t>
            </a:r>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5"/>
          <a:srcRect t="1349"/>
          <a:stretch>
            <a:fillRect/>
          </a:stretch>
        </p:blipFill>
        <p:spPr>
          <a:xfrm>
            <a:off x="424180" y="2864485"/>
            <a:ext cx="11343640" cy="2835910"/>
          </a:xfrm>
          <a:prstGeom prst="rect">
            <a:avLst/>
          </a:prstGeom>
        </p:spPr>
      </p:pic>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69290" y="2744470"/>
            <a:ext cx="10884535" cy="1198880"/>
          </a:xfrm>
          <a:prstGeom prst="rect">
            <a:avLst/>
          </a:prstGeom>
          <a:noFill/>
        </p:spPr>
        <p:txBody>
          <a:bodyPr wrap="square" rtlCol="0">
            <a:spAutoFit/>
          </a:bodyPr>
          <a:p>
            <a:pPr algn="ctr"/>
            <a:r>
              <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rPr>
              <a:t>四、指数函数与对数函数</a:t>
            </a:r>
            <a:endParaRPr lang="zh-CN" altLang="en-US" sz="7200" b="1">
              <a:solidFill>
                <a:schemeClr val="accent1"/>
              </a:solidFill>
              <a:effectLst>
                <a:innerShdw blurRad="63500" dist="50800" dir="13500000">
                  <a:prstClr val="black">
                    <a:alpha val="50000"/>
                  </a:prstClr>
                </a:inn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 name="文本框 2"/>
              <p:cNvSpPr txBox="1"/>
              <p:nvPr/>
            </p:nvSpPr>
            <p:spPr>
              <a:xfrm>
                <a:off x="550545" y="1622425"/>
                <a:ext cx="11113135" cy="3808095"/>
              </a:xfrm>
              <a:prstGeom prst="rect">
                <a:avLst/>
              </a:prstGeom>
            </p:spPr>
            <p:txBody>
              <a:bodyPr wrap="square">
                <a:sp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用诱导公式求值时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要善于观察所给角之间的关系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利用整体代换的思想简化解题过程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常见的互余关系有</a:t>
                </a:r>
                <a14:m>
                  <m:oMath xmlns:m="http://schemas.openxmlformats.org/officeDocument/2006/math">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𝜋</m:t>
                        </m:r>
                      </m:num>
                      <m:den>
                        <m:r>
                          <a:rPr lang="en-US" altLang="zh-CN" sz="3200" i="1">
                            <a:latin typeface="Cambria Math" panose="02040503050406030204" charset="0"/>
                            <a:ea typeface="宋体" panose="02010600030101010101" pitchFamily="2" charset="-122"/>
                            <a:cs typeface="Cambria Math" panose="02040503050406030204" charset="0"/>
                          </a:rPr>
                          <m:t>3</m:t>
                        </m:r>
                      </m:den>
                    </m:f>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𝑎</m:t>
                    </m:r>
                  </m:oMath>
                </a14:m>
                <a:r>
                  <a:rPr lang="zh-CN" altLang="en-US" sz="2800">
                    <a:latin typeface="Cambria Math" panose="02040503050406030204" charset="0"/>
                    <a:ea typeface="宋体" panose="02010600030101010101" pitchFamily="2" charset="-122"/>
                    <a:cs typeface="Cambria Math" panose="02040503050406030204" charset="0"/>
                    <a:sym typeface="+mn-ea"/>
                  </a:rPr>
                  <a:t>与</a:t>
                </a:r>
                <a14:m>
                  <m:oMath xmlns:m="http://schemas.openxmlformats.org/officeDocument/2006/math">
                    <m:f>
                      <m:fPr>
                        <m:ctrlPr>
                          <a:rPr lang="zh-CN" altLang="en-US" sz="3200" i="1">
                            <a:latin typeface="Cambria Math" panose="02040503050406030204" charset="0"/>
                            <a:ea typeface="宋体" panose="02010600030101010101" pitchFamily="2" charset="-122"/>
                            <a:cs typeface="Cambria Math" panose="02040503050406030204" charset="0"/>
                            <a:sym typeface="+mn-ea"/>
                          </a:rPr>
                        </m:ctrlPr>
                      </m:fPr>
                      <m:num>
                        <m:r>
                          <a:rPr lang="en-US" altLang="zh-CN" sz="3200" i="1">
                            <a:latin typeface="Cambria Math" panose="02040503050406030204" charset="0"/>
                            <a:ea typeface="宋体" panose="02010600030101010101" pitchFamily="2" charset="-122"/>
                            <a:cs typeface="Cambria Math" panose="02040503050406030204" charset="0"/>
                            <a:sym typeface="+mn-ea"/>
                          </a:rPr>
                          <m:t>𝜋</m:t>
                        </m:r>
                      </m:num>
                      <m:den>
                        <m:r>
                          <a:rPr lang="en-US" altLang="zh-CN" sz="3200" i="1">
                            <a:latin typeface="Cambria Math" panose="02040503050406030204" charset="0"/>
                            <a:ea typeface="宋体" panose="02010600030101010101" pitchFamily="2" charset="-122"/>
                            <a:cs typeface="Cambria Math" panose="02040503050406030204" charset="0"/>
                            <a:sym typeface="+mn-ea"/>
                          </a:rPr>
                          <m:t>6</m:t>
                        </m:r>
                      </m:den>
                    </m:f>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𝑎</m:t>
                    </m:r>
                    <m:r>
                      <a:rPr lang="en-US" altLang="zh-CN" sz="3200" i="1">
                        <a:latin typeface="Cambria Math" panose="02040503050406030204" charset="0"/>
                        <a:ea typeface="宋体" panose="02010600030101010101" pitchFamily="2" charset="-122"/>
                        <a:cs typeface="Cambria Math" panose="02040503050406030204" charset="0"/>
                      </a:rPr>
                      <m:t>，</m:t>
                    </m:r>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𝜋</m:t>
                        </m:r>
                      </m:num>
                      <m:den>
                        <m:r>
                          <a:rPr lang="en-US" altLang="zh-CN" sz="3200" i="1">
                            <a:latin typeface="Cambria Math" panose="02040503050406030204" charset="0"/>
                            <a:ea typeface="宋体" panose="02010600030101010101" pitchFamily="2" charset="-122"/>
                            <a:cs typeface="Cambria Math" panose="02040503050406030204" charset="0"/>
                          </a:rPr>
                          <m:t>3</m:t>
                        </m:r>
                      </m:den>
                    </m:f>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𝑎</m:t>
                    </m:r>
                  </m:oMath>
                </a14:m>
                <a:r>
                  <a:rPr lang="zh-CN" altLang="en-US" sz="2800">
                    <a:latin typeface="Cambria Math" panose="02040503050406030204" charset="0"/>
                    <a:ea typeface="宋体" panose="02010600030101010101" pitchFamily="2" charset="-122"/>
                    <a:cs typeface="Cambria Math" panose="02040503050406030204" charset="0"/>
                    <a:sym typeface="+mn-ea"/>
                  </a:rPr>
                  <a:t>与</a:t>
                </a:r>
                <a14:m>
                  <m:oMath xmlns:m="http://schemas.openxmlformats.org/officeDocument/2006/math">
                    <m:f>
                      <m:fPr>
                        <m:ctrlPr>
                          <a:rPr lang="en-US" altLang="zh-CN" sz="3200">
                            <a:latin typeface="Cambria Math" panose="02040503050406030204" charset="0"/>
                            <a:ea typeface="宋体" panose="02010600030101010101" pitchFamily="2" charset="-122"/>
                            <a:cs typeface="Cambria Math" panose="02040503050406030204" charset="0"/>
                          </a:rPr>
                        </m:ctrlPr>
                      </m:fPr>
                      <m:num>
                        <m:r>
                          <a:rPr lang="en-US" altLang="zh-CN" sz="3200">
                            <a:latin typeface="Cambria Math" panose="02040503050406030204" charset="0"/>
                            <a:ea typeface="宋体" panose="02010600030101010101" pitchFamily="2" charset="-122"/>
                            <a:cs typeface="Cambria Math" panose="02040503050406030204" charset="0"/>
                          </a:rPr>
                          <m:t>𝜋</m:t>
                        </m:r>
                      </m:num>
                      <m:den>
                        <m:r>
                          <a:rPr lang="en-US" altLang="zh-CN" sz="3200">
                            <a:latin typeface="Cambria Math" panose="02040503050406030204" charset="0"/>
                            <a:ea typeface="宋体" panose="02010600030101010101" pitchFamily="2" charset="-122"/>
                            <a:cs typeface="Cambria Math" panose="02040503050406030204" charset="0"/>
                          </a:rPr>
                          <m:t>6</m:t>
                        </m:r>
                      </m:den>
                    </m:f>
                    <m:r>
                      <a:rPr lang="en-US" altLang="zh-CN" sz="3200">
                        <a:latin typeface="Cambria Math" panose="02040503050406030204" charset="0"/>
                        <a:ea typeface="宋体" panose="02010600030101010101" pitchFamily="2" charset="-122"/>
                        <a:cs typeface="Cambria Math" panose="02040503050406030204" charset="0"/>
                      </a:rPr>
                      <m:t>−</m:t>
                    </m:r>
                    <m:r>
                      <a:rPr lang="en-US" altLang="zh-CN" sz="3200">
                        <a:latin typeface="Cambria Math" panose="02040503050406030204" charset="0"/>
                        <a:ea typeface="宋体" panose="02010600030101010101" pitchFamily="2" charset="-122"/>
                        <a:cs typeface="Cambria Math" panose="02040503050406030204" charset="0"/>
                      </a:rPr>
                      <m:t>𝑎</m:t>
                    </m:r>
                    <m:r>
                      <a:rPr lang="en-US" altLang="zh-CN" sz="3200">
                        <a:latin typeface="Cambria Math" panose="02040503050406030204" charset="0"/>
                        <a:ea typeface="宋体" panose="02010600030101010101" pitchFamily="2" charset="-122"/>
                        <a:cs typeface="Cambria Math" panose="02040503050406030204" charset="0"/>
                      </a:rPr>
                      <m:t>，</m:t>
                    </m:r>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𝜋</m:t>
                        </m:r>
                      </m:num>
                      <m:den>
                        <m:r>
                          <a:rPr lang="en-US" altLang="zh-CN" sz="3200" i="1">
                            <a:latin typeface="Cambria Math" panose="02040503050406030204" charset="0"/>
                            <a:ea typeface="宋体" panose="02010600030101010101" pitchFamily="2" charset="-122"/>
                            <a:cs typeface="Cambria Math" panose="02040503050406030204" charset="0"/>
                          </a:rPr>
                          <m:t>4</m:t>
                        </m:r>
                      </m:den>
                    </m:f>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𝑎</m:t>
                    </m:r>
                  </m:oMath>
                </a14:m>
                <a:r>
                  <a:rPr lang="zh-CN" altLang="en-US" sz="2800">
                    <a:latin typeface="Cambria Math" panose="02040503050406030204" charset="0"/>
                    <a:ea typeface="宋体" panose="02010600030101010101" pitchFamily="2" charset="-122"/>
                    <a:cs typeface="Cambria Math" panose="02040503050406030204" charset="0"/>
                  </a:rPr>
                  <a:t>与</a:t>
                </a:r>
                <a14:m>
                  <m:oMath xmlns:m="http://schemas.openxmlformats.org/officeDocument/2006/math">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𝜋</m:t>
                        </m:r>
                      </m:num>
                      <m:den>
                        <m:r>
                          <a:rPr lang="en-US" altLang="zh-CN" sz="3200" i="1">
                            <a:latin typeface="Cambria Math" panose="02040503050406030204" charset="0"/>
                            <a:ea typeface="宋体" panose="02010600030101010101" pitchFamily="2" charset="-122"/>
                            <a:cs typeface="Cambria Math" panose="02040503050406030204" charset="0"/>
                          </a:rPr>
                          <m:t>4</m:t>
                        </m:r>
                      </m:den>
                    </m:f>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𝑎</m:t>
                    </m:r>
                  </m:oMath>
                </a14:m>
                <a:r>
                  <a:rPr lang="zh-CN" altLang="en-US" sz="2800">
                    <a:latin typeface="Cambria Math" panose="02040503050406030204" charset="0"/>
                    <a:ea typeface="宋体" panose="02010600030101010101" pitchFamily="2" charset="-122"/>
                    <a:cs typeface="Cambria Math" panose="02040503050406030204" charset="0"/>
                  </a:rPr>
                  <a:t>等</a:t>
                </a:r>
                <a:r>
                  <a:rPr lang="en-US" altLang="zh-CN" sz="2800">
                    <a:latin typeface="Cambria Math" panose="02040503050406030204" charset="0"/>
                    <a:ea typeface="宋体" panose="02010600030101010101" pitchFamily="2" charset="-122"/>
                    <a:cs typeface="Cambria Math" panose="02040503050406030204" charset="0"/>
                  </a:rPr>
                  <a:t>,</a:t>
                </a:r>
                <a:r>
                  <a:rPr lang="zh-CN" altLang="en-US" sz="2800">
                    <a:latin typeface="Cambria Math" panose="02040503050406030204" charset="0"/>
                    <a:ea typeface="宋体" panose="02010600030101010101" pitchFamily="2" charset="-122"/>
                    <a:cs typeface="Cambria Math" panose="02040503050406030204" charset="0"/>
                  </a:rPr>
                  <a:t>常见的互补关系有</a:t>
                </a:r>
                <a14:m>
                  <m:oMath xmlns:m="http://schemas.openxmlformats.org/officeDocument/2006/math">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𝜋</m:t>
                        </m:r>
                      </m:num>
                      <m:den>
                        <m:r>
                          <a:rPr lang="en-US" altLang="zh-CN" sz="3200" i="1">
                            <a:latin typeface="Cambria Math" panose="02040503050406030204" charset="0"/>
                            <a:ea typeface="宋体" panose="02010600030101010101" pitchFamily="2" charset="-122"/>
                            <a:cs typeface="Cambria Math" panose="02040503050406030204" charset="0"/>
                          </a:rPr>
                          <m:t>6</m:t>
                        </m:r>
                      </m:den>
                    </m:f>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𝜃</m:t>
                    </m:r>
                    <m:r>
                      <a:rPr lang="zh-CN" altLang="en-US" sz="3200" i="1">
                        <a:latin typeface="Cambria Math" panose="02040503050406030204" charset="0"/>
                        <a:ea typeface="MS Mincho" charset="0"/>
                        <a:cs typeface="Cambria Math" panose="02040503050406030204" charset="0"/>
                      </a:rPr>
                      <m:t>与</m:t>
                    </m:r>
                    <m:f>
                      <m:fPr>
                        <m:ctrlPr>
                          <a:rPr lang="zh-CN" altLang="en-US" sz="3200" i="1">
                            <a:latin typeface="Cambria Math" panose="02040503050406030204" charset="0"/>
                            <a:ea typeface="MS Mincho" charset="0"/>
                            <a:cs typeface="Cambria Math" panose="02040503050406030204" charset="0"/>
                          </a:rPr>
                        </m:ctrlPr>
                      </m:fPr>
                      <m:num>
                        <m:r>
                          <a:rPr lang="en-US" altLang="zh-CN" sz="3200" i="1">
                            <a:latin typeface="Cambria Math" panose="02040503050406030204" charset="0"/>
                            <a:ea typeface="MS Mincho" charset="0"/>
                            <a:cs typeface="Cambria Math" panose="02040503050406030204" charset="0"/>
                          </a:rPr>
                          <m:t>5</m:t>
                        </m:r>
                        <m:r>
                          <a:rPr lang="en-US" altLang="zh-CN" sz="3200" i="1">
                            <a:latin typeface="Cambria Math" panose="02040503050406030204" charset="0"/>
                            <a:ea typeface="MS Mincho" charset="0"/>
                            <a:cs typeface="Cambria Math" panose="02040503050406030204" charset="0"/>
                          </a:rPr>
                          <m:t>𝜋</m:t>
                        </m:r>
                      </m:num>
                      <m:den>
                        <m:r>
                          <a:rPr lang="en-US" altLang="zh-CN" sz="3200" i="1">
                            <a:latin typeface="Cambria Math" panose="02040503050406030204" charset="0"/>
                            <a:ea typeface="MS Mincho" charset="0"/>
                            <a:cs typeface="Cambria Math" panose="02040503050406030204" charset="0"/>
                          </a:rPr>
                          <m:t>6</m:t>
                        </m:r>
                      </m:den>
                    </m:f>
                    <m:r>
                      <a:rPr lang="en-US" altLang="zh-CN" sz="3200" i="1">
                        <a:latin typeface="Cambria Math" panose="02040503050406030204" charset="0"/>
                        <a:ea typeface="MS Mincho" charset="0"/>
                        <a:cs typeface="Cambria Math" panose="02040503050406030204" charset="0"/>
                      </a:rPr>
                      <m:t>+</m:t>
                    </m:r>
                    <m:r>
                      <a:rPr lang="en-US" altLang="zh-CN" sz="3200" i="1">
                        <a:latin typeface="Cambria Math" panose="02040503050406030204" charset="0"/>
                        <a:ea typeface="MS Mincho" charset="0"/>
                        <a:cs typeface="Cambria Math" panose="02040503050406030204" charset="0"/>
                      </a:rPr>
                      <m:t>𝜃</m:t>
                    </m:r>
                  </m:oMath>
                </a14:m>
                <a:r>
                  <a:rPr lang="zh-CN" altLang="en-US" sz="2800">
                    <a:latin typeface="Cambria Math" panose="02040503050406030204" charset="0"/>
                    <a:ea typeface="宋体" panose="02010600030101010101" pitchFamily="2" charset="-122"/>
                    <a:cs typeface="Cambria Math" panose="02040503050406030204" charset="0"/>
                  </a:rPr>
                  <a:t>，</a:t>
                </a:r>
                <a14:m>
                  <m:oMath xmlns:m="http://schemas.openxmlformats.org/officeDocument/2006/math">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𝜋</m:t>
                        </m:r>
                      </m:num>
                      <m:den>
                        <m:r>
                          <a:rPr lang="en-US" altLang="zh-CN" sz="3200" i="1">
                            <a:latin typeface="Cambria Math" panose="02040503050406030204" charset="0"/>
                            <a:ea typeface="宋体" panose="02010600030101010101" pitchFamily="2" charset="-122"/>
                            <a:cs typeface="Cambria Math" panose="02040503050406030204" charset="0"/>
                          </a:rPr>
                          <m:t>3</m:t>
                        </m:r>
                      </m:den>
                    </m:f>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𝜃</m:t>
                    </m:r>
                  </m:oMath>
                </a14:m>
                <a:r>
                  <a:rPr lang="zh-CN" altLang="en-US" sz="2800">
                    <a:latin typeface="Cambria Math" panose="02040503050406030204" charset="0"/>
                    <a:ea typeface="宋体" panose="02010600030101010101" pitchFamily="2" charset="-122"/>
                    <a:cs typeface="Cambria Math" panose="02040503050406030204" charset="0"/>
                  </a:rPr>
                  <a:t>与</a:t>
                </a:r>
                <a14:m>
                  <m:oMath xmlns:m="http://schemas.openxmlformats.org/officeDocument/2006/math">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2</m:t>
                        </m:r>
                        <m:r>
                          <a:rPr lang="en-US" altLang="zh-CN" sz="3200" i="1">
                            <a:latin typeface="Cambria Math" panose="02040503050406030204" charset="0"/>
                            <a:ea typeface="宋体" panose="02010600030101010101" pitchFamily="2" charset="-122"/>
                            <a:cs typeface="Cambria Math" panose="02040503050406030204" charset="0"/>
                          </a:rPr>
                          <m:t>𝜋</m:t>
                        </m:r>
                      </m:num>
                      <m:den>
                        <m:r>
                          <a:rPr lang="en-US" altLang="zh-CN" sz="3200" i="1">
                            <a:latin typeface="Cambria Math" panose="02040503050406030204" charset="0"/>
                            <a:ea typeface="宋体" panose="02010600030101010101" pitchFamily="2" charset="-122"/>
                            <a:cs typeface="Cambria Math" panose="02040503050406030204" charset="0"/>
                          </a:rPr>
                          <m:t>3</m:t>
                        </m:r>
                      </m:den>
                    </m:f>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𝜃</m:t>
                    </m:r>
                  </m:oMath>
                </a14:m>
                <a:r>
                  <a:rPr lang="zh-CN" altLang="en-US" sz="2800">
                    <a:latin typeface="Cambria Math" panose="02040503050406030204" charset="0"/>
                    <a:ea typeface="宋体" panose="02010600030101010101" pitchFamily="2" charset="-122"/>
                    <a:cs typeface="Cambria Math" panose="02040503050406030204" charset="0"/>
                  </a:rPr>
                  <a:t>，</a:t>
                </a:r>
                <a14:m>
                  <m:oMath xmlns:m="http://schemas.openxmlformats.org/officeDocument/2006/math">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𝜋</m:t>
                        </m:r>
                      </m:num>
                      <m:den>
                        <m:r>
                          <a:rPr lang="en-US" altLang="zh-CN" sz="3200" i="1">
                            <a:latin typeface="Cambria Math" panose="02040503050406030204" charset="0"/>
                            <a:ea typeface="宋体" panose="02010600030101010101" pitchFamily="2" charset="-122"/>
                            <a:cs typeface="Cambria Math" panose="02040503050406030204" charset="0"/>
                          </a:rPr>
                          <m:t>4</m:t>
                        </m:r>
                      </m:den>
                    </m:f>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𝜃</m:t>
                    </m:r>
                  </m:oMath>
                </a14:m>
                <a:r>
                  <a:rPr lang="zh-CN" altLang="en-US" sz="2800">
                    <a:latin typeface="Cambria Math" panose="02040503050406030204" charset="0"/>
                    <a:ea typeface="宋体" panose="02010600030101010101" pitchFamily="2" charset="-122"/>
                    <a:cs typeface="Cambria Math" panose="02040503050406030204" charset="0"/>
                  </a:rPr>
                  <a:t>与</a:t>
                </a:r>
                <a14:m>
                  <m:oMath xmlns:m="http://schemas.openxmlformats.org/officeDocument/2006/math">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3</m:t>
                        </m:r>
                        <m:r>
                          <a:rPr lang="en-US" altLang="zh-CN" sz="3200" i="1">
                            <a:latin typeface="Cambria Math" panose="02040503050406030204" charset="0"/>
                            <a:ea typeface="宋体" panose="02010600030101010101" pitchFamily="2" charset="-122"/>
                            <a:cs typeface="Cambria Math" panose="02040503050406030204" charset="0"/>
                          </a:rPr>
                          <m:t>𝜋</m:t>
                        </m:r>
                      </m:num>
                      <m:den>
                        <m:r>
                          <a:rPr lang="en-US" altLang="zh-CN" sz="3200" i="1">
                            <a:latin typeface="Cambria Math" panose="02040503050406030204" charset="0"/>
                            <a:ea typeface="宋体" panose="02010600030101010101" pitchFamily="2" charset="-122"/>
                            <a:cs typeface="Cambria Math" panose="02040503050406030204" charset="0"/>
                          </a:rPr>
                          <m:t>4</m:t>
                        </m:r>
                      </m:den>
                    </m:f>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𝜃</m:t>
                    </m:r>
                  </m:oMath>
                </a14:m>
                <a:r>
                  <a:rPr lang="zh-CN" altLang="en-US" sz="2800">
                    <a:latin typeface="Cambria Math" panose="02040503050406030204" charset="0"/>
                    <a:ea typeface="宋体" panose="02010600030101010101" pitchFamily="2" charset="-122"/>
                    <a:cs typeface="Cambria Math" panose="02040503050406030204" charset="0"/>
                  </a:rPr>
                  <a:t>等</a:t>
                </a:r>
                <a:r>
                  <a:rPr lang="en-US" altLang="zh-CN" sz="2800">
                    <a:latin typeface="Cambria Math" panose="02040503050406030204" charset="0"/>
                    <a:ea typeface="宋体" panose="02010600030101010101" pitchFamily="2" charset="-122"/>
                    <a:cs typeface="Cambria Math" panose="02040503050406030204" charset="0"/>
                  </a:rPr>
                  <a:t>.</a:t>
                </a:r>
                <a:endParaRPr lang="en-US" altLang="zh-CN" sz="2800">
                  <a:latin typeface="Cambria Math" panose="02040503050406030204" charset="0"/>
                  <a:ea typeface="宋体" panose="02010600030101010101" pitchFamily="2" charset="-122"/>
                  <a:cs typeface="Cambria Math" panose="02040503050406030204" charset="0"/>
                </a:endParaRPr>
              </a:p>
            </p:txBody>
          </p:sp>
        </mc:Choice>
        <mc:Fallback>
          <p:sp>
            <p:nvSpPr>
              <p:cNvPr id="3" name="文本框 2"/>
              <p:cNvSpPr txBox="1">
                <a:spLocks noRot="1" noChangeAspect="1" noMove="1" noResize="1" noEditPoints="1" noAdjustHandles="1" noChangeArrowheads="1" noChangeShapeType="1" noTextEdit="1"/>
              </p:cNvSpPr>
              <p:nvPr/>
            </p:nvSpPr>
            <p:spPr>
              <a:xfrm>
                <a:off x="550545" y="1622425"/>
                <a:ext cx="11113135" cy="3808095"/>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11250" y="471170"/>
            <a:ext cx="651510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五、三角函数的图像与性质</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769100" y="6426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2" name="文本框 1"/>
              <p:cNvSpPr txBox="1"/>
              <p:nvPr/>
            </p:nvSpPr>
            <p:spPr>
              <a:xfrm>
                <a:off x="571500" y="1851660"/>
                <a:ext cx="11048365" cy="4034155"/>
              </a:xfrm>
              <a:prstGeom prst="rect">
                <a:avLst/>
              </a:prstGeom>
            </p:spPr>
            <p:txBody>
              <a:bodyPr wrap="square">
                <a:no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）用五点法作正弦函数和余弦函数的简图</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在正弦函数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𝜋</m:t>
                    </m:r>
                    <m:r>
                      <a:rPr lang="en-US" altLang="zh-CN" sz="2800">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的图像中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五个关键点是</a:t>
                </a:r>
                <a:r>
                  <a:rPr lang="en-US" altLang="zh-CN" sz="2800">
                    <a:latin typeface="宋体" panose="02010600030101010101" pitchFamily="2" charset="-122"/>
                    <a:ea typeface="宋体" panose="02010600030101010101" pitchFamily="2" charset="-122"/>
                    <a:cs typeface="宋体" panose="02010600030101010101" pitchFamily="2" charset="-122"/>
                  </a:rPr>
                  <a:t>:(0,0),</a:t>
                </a:r>
                <a:r>
                  <a:rPr lang="zh-CN" altLang="en-US"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𝜋</m:t>
                        </m:r>
                      </m:num>
                      <m:den>
                        <m:r>
                          <a:rPr lang="en-US" altLang="zh-CN" sz="2800" i="1">
                            <a:latin typeface="Cambria Math" panose="02040503050406030204" charset="0"/>
                            <a:ea typeface="宋体" panose="02010600030101010101" pitchFamily="2" charset="-122"/>
                            <a:cs typeface="Cambria Math" panose="02040503050406030204" charset="0"/>
                          </a:rPr>
                          <m:t>2</m:t>
                        </m:r>
                      </m:den>
                    </m:f>
                  </m:oMath>
                </a14:m>
                <a:r>
                  <a:rPr lang="en-US" altLang="zh-CN" sz="2800">
                    <a:latin typeface="宋体" panose="02010600030101010101" pitchFamily="2" charset="-122"/>
                    <a:ea typeface="宋体" panose="02010600030101010101" pitchFamily="2" charset="-122"/>
                    <a:cs typeface="宋体" panose="02010600030101010101" pitchFamily="2" charset="-122"/>
                  </a:rPr>
                  <a:t>,1),(</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𝜋</m:t>
                    </m:r>
                  </m:oMath>
                </a14:m>
                <a:r>
                  <a:rPr lang="en-US" altLang="zh-CN" sz="2800">
                    <a:latin typeface="宋体" panose="02010600030101010101" pitchFamily="2" charset="-122"/>
                    <a:ea typeface="宋体" panose="02010600030101010101" pitchFamily="2" charset="-122"/>
                    <a:cs typeface="宋体" panose="02010600030101010101" pitchFamily="2" charset="-122"/>
                  </a:rPr>
                  <a:t>,0),</a:t>
                </a:r>
                <a:r>
                  <a:rPr lang="zh-CN" altLang="en-US"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3</m:t>
                        </m:r>
                        <m:r>
                          <a:rPr lang="en-US" altLang="zh-CN" sz="2800" i="1">
                            <a:latin typeface="Cambria Math" panose="02040503050406030204" charset="0"/>
                            <a:ea typeface="宋体" panose="02010600030101010101" pitchFamily="2" charset="-122"/>
                            <a:cs typeface="Cambria Math" panose="02040503050406030204" charset="0"/>
                          </a:rPr>
                          <m:t>𝜋</m:t>
                        </m:r>
                      </m:num>
                      <m:den>
                        <m:r>
                          <a:rPr lang="en-US" altLang="zh-CN" sz="2800" i="1">
                            <a:latin typeface="Cambria Math" panose="02040503050406030204" charset="0"/>
                            <a:ea typeface="宋体" panose="02010600030101010101" pitchFamily="2" charset="-122"/>
                            <a:cs typeface="Cambria Math" panose="02040503050406030204" charset="0"/>
                          </a:rPr>
                          <m:t>2</m:t>
                        </m:r>
                      </m:den>
                    </m:f>
                  </m:oMath>
                </a14:m>
                <a:r>
                  <a:rPr lang="en-US" altLang="zh-CN" sz="2800">
                    <a:latin typeface="宋体" panose="02010600030101010101" pitchFamily="2" charset="-122"/>
                    <a:ea typeface="宋体" panose="02010600030101010101" pitchFamily="2" charset="-122"/>
                    <a:cs typeface="宋体" panose="02010600030101010101" pitchFamily="2" charset="-122"/>
                  </a:rPr>
                  <a:t>,-1),(2</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𝜋</m:t>
                    </m:r>
                  </m:oMath>
                </a14:m>
                <a:r>
                  <a:rPr lang="en-US" altLang="zh-CN" sz="2800">
                    <a:latin typeface="宋体" panose="02010600030101010101" pitchFamily="2" charset="-122"/>
                    <a:ea typeface="宋体" panose="02010600030101010101" pitchFamily="2" charset="-122"/>
                    <a:cs typeface="宋体" panose="02010600030101010101" pitchFamily="2" charset="-122"/>
                  </a:rPr>
                  <a:t>,0);</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在余弦函数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𝜋</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的图像中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五个关键点是：</a:t>
                </a:r>
                <a:r>
                  <a:rPr lang="en-US" altLang="zh-CN" sz="2800">
                    <a:latin typeface="宋体" panose="02010600030101010101" pitchFamily="2" charset="-122"/>
                    <a:ea typeface="宋体" panose="02010600030101010101" pitchFamily="2" charset="-122"/>
                    <a:cs typeface="宋体" panose="02010600030101010101" pitchFamily="2" charset="-122"/>
                  </a:rPr>
                  <a:t>(0,1),(</a:t>
                </a:r>
                <a14:m>
                  <m:oMath xmlns:m="http://schemas.openxmlformats.org/officeDocument/2006/math">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𝜋</m:t>
                        </m:r>
                      </m:num>
                      <m:den>
                        <m:r>
                          <a:rPr lang="en-US" altLang="zh-CN" sz="2800" i="1">
                            <a:latin typeface="Cambria Math" panose="02040503050406030204" charset="0"/>
                            <a:ea typeface="宋体" panose="02010600030101010101" pitchFamily="2" charset="-122"/>
                            <a:cs typeface="Cambria Math" panose="02040503050406030204" charset="0"/>
                          </a:rPr>
                          <m:t>2</m:t>
                        </m:r>
                      </m:den>
                    </m:f>
                  </m:oMath>
                </a14:m>
                <a:r>
                  <a:rPr lang="en-US" altLang="zh-CN" sz="2800">
                    <a:latin typeface="宋体" panose="02010600030101010101" pitchFamily="2" charset="-122"/>
                    <a:ea typeface="宋体" panose="02010600030101010101" pitchFamily="2" charset="-122"/>
                    <a:cs typeface="宋体" panose="02010600030101010101" pitchFamily="2" charset="-122"/>
                  </a:rPr>
                  <a:t>,0),(</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𝜋</m:t>
                    </m:r>
                  </m:oMath>
                </a14:m>
                <a:r>
                  <a:rPr lang="en-US" altLang="zh-CN" sz="2800">
                    <a:latin typeface="宋体" panose="02010600030101010101" pitchFamily="2" charset="-122"/>
                    <a:ea typeface="宋体" panose="02010600030101010101" pitchFamily="2" charset="-122"/>
                    <a:cs typeface="宋体" panose="02010600030101010101" pitchFamily="2" charset="-122"/>
                  </a:rPr>
                  <a:t>,-1),(</a:t>
                </a:r>
                <a14:m>
                  <m:oMath xmlns:m="http://schemas.openxmlformats.org/officeDocument/2006/math">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3</m:t>
                        </m:r>
                        <m:r>
                          <a:rPr lang="en-US" altLang="zh-CN" sz="2800" i="1">
                            <a:latin typeface="Cambria Math" panose="02040503050406030204" charset="0"/>
                            <a:ea typeface="宋体" panose="02010600030101010101" pitchFamily="2" charset="-122"/>
                            <a:cs typeface="Cambria Math" panose="02040503050406030204" charset="0"/>
                          </a:rPr>
                          <m:t>𝜋</m:t>
                        </m:r>
                      </m:num>
                      <m:den>
                        <m:r>
                          <a:rPr lang="en-US" altLang="zh-CN" sz="2800" i="1">
                            <a:latin typeface="Cambria Math" panose="02040503050406030204" charset="0"/>
                            <a:ea typeface="宋体" panose="02010600030101010101" pitchFamily="2" charset="-122"/>
                            <a:cs typeface="Cambria Math" panose="02040503050406030204" charset="0"/>
                          </a:rPr>
                          <m:t>2</m:t>
                        </m:r>
                      </m:den>
                    </m:f>
                  </m:oMath>
                </a14:m>
                <a:r>
                  <a:rPr lang="en-US" altLang="zh-CN" sz="2800">
                    <a:latin typeface="宋体" panose="02010600030101010101" pitchFamily="2" charset="-122"/>
                    <a:ea typeface="宋体" panose="02010600030101010101" pitchFamily="2" charset="-122"/>
                    <a:cs typeface="宋体" panose="02010600030101010101" pitchFamily="2" charset="-122"/>
                  </a:rPr>
                  <a:t>,0),(2</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𝜋</m:t>
                    </m:r>
                  </m:oMath>
                </a14:m>
                <a:r>
                  <a:rPr lang="en-US" altLang="zh-CN" sz="2800">
                    <a:latin typeface="宋体" panose="02010600030101010101" pitchFamily="2" charset="-122"/>
                    <a:ea typeface="宋体" panose="02010600030101010101" pitchFamily="2" charset="-122"/>
                    <a:cs typeface="宋体" panose="02010600030101010101" pitchFamily="2" charset="-122"/>
                  </a:rPr>
                  <a:t>,1).</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2" name="文本框 1"/>
              <p:cNvSpPr txBox="1">
                <a:spLocks noRot="1" noChangeAspect="1" noMove="1" noResize="1" noEditPoints="1" noAdjustHandles="1" noChangeArrowheads="1" noChangeShapeType="1" noTextEdit="1"/>
              </p:cNvSpPr>
              <p:nvPr/>
            </p:nvSpPr>
            <p:spPr>
              <a:xfrm>
                <a:off x="571500" y="1851660"/>
                <a:ext cx="11048365" cy="4034155"/>
              </a:xfrm>
              <a:prstGeom prst="rect">
                <a:avLst/>
              </a:prstGeom>
              <a:blipFill rotWithShape="1">
                <a:blip r:embed="rId4"/>
                <a:stretch>
                  <a:fillRect b="-9555"/>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 name="文本框 2"/>
              <p:cNvSpPr txBox="1"/>
              <p:nvPr/>
            </p:nvSpPr>
            <p:spPr>
              <a:xfrm>
                <a:off x="550545" y="378460"/>
                <a:ext cx="11113135" cy="852170"/>
              </a:xfrm>
              <a:prstGeom prst="rect">
                <a:avLst/>
              </a:prstGeom>
            </p:spPr>
            <p:txBody>
              <a:bodyPr wrap="square">
                <a:no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Cambria Math" panose="02040503050406030204" charset="0"/>
                    <a:ea typeface="宋体" panose="02010600030101010101" pitchFamily="2" charset="-122"/>
                    <a:cs typeface="Cambria Math" panose="02040503050406030204" charset="0"/>
                  </a:rPr>
                  <a:t>正弦、余弦、正切函数的图像与性质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下表中</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b="1" i="1">
                        <a:latin typeface="Cambria Math" panose="02040503050406030204" charset="0"/>
                        <a:ea typeface="宋体" panose="02010600030101010101" pitchFamily="2" charset="-122"/>
                        <a:cs typeface="Cambria Math" panose="02040503050406030204" charset="0"/>
                      </a:rPr>
                      <m:t>𝒁</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 name="文本框 2"/>
              <p:cNvSpPr txBox="1">
                <a:spLocks noRot="1" noChangeAspect="1" noMove="1" noResize="1" noEditPoints="1" noAdjustHandles="1" noChangeArrowheads="1" noChangeShapeType="1" noTextEdit="1"/>
              </p:cNvSpPr>
              <p:nvPr/>
            </p:nvSpPr>
            <p:spPr>
              <a:xfrm>
                <a:off x="550545" y="378460"/>
                <a:ext cx="11113135" cy="852170"/>
              </a:xfrm>
              <a:prstGeom prst="rect">
                <a:avLst/>
              </a:prstGeom>
              <a:blipFill rotWithShape="1">
                <a:blip r:embed="rId1"/>
                <a:stretch>
                  <a:fillRect b="-55589"/>
                </a:stretch>
              </a:blipFill>
            </p:spPr>
            <p:txBody>
              <a:bodyPr/>
              <a:lstStyle/>
              <a:p>
                <a:r>
                  <a:rPr lang="zh-CN" altLang="en-US">
                    <a:noFill/>
                  </a:rPr>
                  <a:t> </a:t>
                </a:r>
              </a:p>
            </p:txBody>
          </p:sp>
        </mc:Fallback>
      </mc:AlternateContent>
      <p:pic>
        <p:nvPicPr>
          <p:cNvPr id="4" name="图片 3"/>
          <p:cNvPicPr>
            <a:picLocks noChangeAspect="1"/>
          </p:cNvPicPr>
          <p:nvPr/>
        </p:nvPicPr>
        <p:blipFill>
          <a:blip r:embed="rId2"/>
          <a:srcRect t="1958"/>
          <a:stretch>
            <a:fillRect/>
          </a:stretch>
        </p:blipFill>
        <p:spPr>
          <a:xfrm>
            <a:off x="500380" y="1360805"/>
            <a:ext cx="11214100" cy="4751070"/>
          </a:xfrm>
          <a:prstGeom prst="rect">
            <a:avLst/>
          </a:prstGeom>
        </p:spPr>
      </p:pic>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1"/>
          <a:srcRect t="1575"/>
          <a:stretch>
            <a:fillRect/>
          </a:stretch>
        </p:blipFill>
        <p:spPr>
          <a:xfrm>
            <a:off x="301625" y="753110"/>
            <a:ext cx="11590020" cy="3092450"/>
          </a:xfrm>
          <a:prstGeom prst="rect">
            <a:avLst/>
          </a:prstGeom>
        </p:spPr>
      </p:pic>
      <mc:AlternateContent xmlns:mc="http://schemas.openxmlformats.org/markup-compatibility/2006">
        <mc:Choice xmlns:a14="http://schemas.microsoft.com/office/drawing/2010/main" Requires="a14">
          <p:sp>
            <p:nvSpPr>
              <p:cNvPr id="5" name="文本框 4"/>
              <p:cNvSpPr txBox="1"/>
              <p:nvPr/>
            </p:nvSpPr>
            <p:spPr>
              <a:xfrm>
                <a:off x="301625" y="4304665"/>
                <a:ext cx="11626215" cy="2350135"/>
              </a:xfrm>
              <a:prstGeom prst="rect">
                <a:avLst/>
              </a:prstGeom>
            </p:spPr>
            <p:txBody>
              <a:bodyPr wrap="square">
                <a:no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）已知函数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为偶函数的充要条件是</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2</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𝜋</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b="1" i="1">
                        <a:latin typeface="Cambria Math" panose="02040503050406030204" charset="0"/>
                        <a:ea typeface="宋体" panose="02010600030101010101" pitchFamily="2" charset="-122"/>
                        <a:cs typeface="Cambria Math" panose="02040503050406030204" charset="0"/>
                      </a:rPr>
                      <m:t>𝒁</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𝑓</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为奇函数的充要条件是</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𝜋</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b="1" i="1">
                        <a:latin typeface="Cambria Math" panose="02040503050406030204" charset="0"/>
                        <a:ea typeface="宋体" panose="02010600030101010101" pitchFamily="2" charset="-122"/>
                        <a:cs typeface="Cambria Math" panose="02040503050406030204" charset="0"/>
                      </a:rPr>
                      <m:t>𝒁</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5" name="文本框 4"/>
              <p:cNvSpPr txBox="1">
                <a:spLocks noRot="1" noChangeAspect="1" noMove="1" noResize="1" noEditPoints="1" noAdjustHandles="1" noChangeArrowheads="1" noChangeShapeType="1" noTextEdit="1"/>
              </p:cNvSpPr>
              <p:nvPr/>
            </p:nvSpPr>
            <p:spPr>
              <a:xfrm>
                <a:off x="301625" y="4304665"/>
                <a:ext cx="11626215" cy="2350135"/>
              </a:xfrm>
              <a:prstGeom prst="rect">
                <a:avLst/>
              </a:prstGeom>
              <a:blipFill rotWithShape="1">
                <a:blip r:embed="rId2"/>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46380" y="748030"/>
            <a:ext cx="11750675" cy="746760"/>
          </a:xfrm>
          <a:prstGeom prst="rect">
            <a:avLst/>
          </a:prstGeom>
        </p:spPr>
        <p:txBody>
          <a:bodyPr wrap="square">
            <a:no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简谐运动的有关概念</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rcRect t="3911"/>
          <a:stretch>
            <a:fillRect/>
          </a:stretch>
        </p:blipFill>
        <p:spPr>
          <a:xfrm>
            <a:off x="343535" y="1801495"/>
            <a:ext cx="11556365" cy="1326515"/>
          </a:xfrm>
          <a:prstGeom prst="rect">
            <a:avLst/>
          </a:prstGeom>
        </p:spPr>
      </p:pic>
      <mc:AlternateContent xmlns:mc="http://schemas.openxmlformats.org/markup-compatibility/2006">
        <mc:Choice xmlns:a14="http://schemas.microsoft.com/office/drawing/2010/main" Requires="a14">
          <p:sp>
            <p:nvSpPr>
              <p:cNvPr id="4" name="文本框 3"/>
              <p:cNvSpPr txBox="1"/>
              <p:nvPr/>
            </p:nvSpPr>
            <p:spPr>
              <a:xfrm>
                <a:off x="246380" y="3477895"/>
                <a:ext cx="11750675" cy="2223135"/>
              </a:xfrm>
              <a:prstGeom prst="rect">
                <a:avLst/>
              </a:prstGeom>
            </p:spPr>
            <p:txBody>
              <a:bodyPr wrap="square">
                <a:no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和</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𝐴𝑐𝑜𝑠</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的周期均为</a:t>
                </a:r>
                <a14:m>
                  <m:oMath xmlns:m="http://schemas.openxmlformats.org/officeDocument/2006/math">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2</m:t>
                        </m:r>
                        <m:r>
                          <a:rPr lang="en-US" altLang="zh-CN" sz="3200" i="1">
                            <a:latin typeface="Cambria Math" panose="02040503050406030204" charset="0"/>
                            <a:ea typeface="宋体" panose="02010600030101010101" pitchFamily="2" charset="-122"/>
                            <a:cs typeface="Cambria Math" panose="02040503050406030204" charset="0"/>
                          </a:rPr>
                          <m:t>𝜋</m:t>
                        </m:r>
                      </m:num>
                      <m:den>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𝜔</m:t>
                        </m:r>
                        <m:r>
                          <a:rPr lang="en-US" altLang="zh-CN" sz="3200" i="1">
                            <a:latin typeface="Cambria Math" panose="02040503050406030204" charset="0"/>
                            <a:ea typeface="宋体" panose="02010600030101010101" pitchFamily="2" charset="-122"/>
                            <a:cs typeface="Cambria Math" panose="02040503050406030204" charset="0"/>
                          </a:rPr>
                          <m:t>|</m:t>
                        </m:r>
                      </m:den>
                    </m:f>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m:rPr>
                        <m:sty m:val="p"/>
                      </m:rPr>
                      <a:rPr lang="en-US" altLang="zh-CN" sz="2800">
                        <a:latin typeface="Cambria Math" panose="02040503050406030204" charset="0"/>
                        <a:ea typeface="宋体" panose="02010600030101010101" pitchFamily="2" charset="-122"/>
                        <a:cs typeface="Cambria Math" panose="02040503050406030204" charset="0"/>
                      </a:rPr>
                      <m:t>tan</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𝑥</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的周期为</a:t>
                </a:r>
                <a14:m>
                  <m:oMath xmlns:m="http://schemas.openxmlformats.org/officeDocument/2006/math">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𝜋</m:t>
                        </m:r>
                      </m:num>
                      <m:den>
                        <m:r>
                          <a:rPr lang="en-US" altLang="zh-CN" sz="3200" i="1">
                            <a:latin typeface="Cambria Math" panose="02040503050406030204" charset="0"/>
                            <a:ea typeface="宋体" panose="02010600030101010101" pitchFamily="2" charset="-122"/>
                            <a:cs typeface="Cambria Math" panose="02040503050406030204" charset="0"/>
                          </a:rPr>
                          <m:t>|</m:t>
                        </m:r>
                        <m:r>
                          <a:rPr lang="en-US" altLang="zh-CN" sz="3200" i="1">
                            <a:latin typeface="Cambria Math" panose="02040503050406030204" charset="0"/>
                            <a:ea typeface="宋体" panose="02010600030101010101" pitchFamily="2" charset="-122"/>
                            <a:cs typeface="Cambria Math" panose="02040503050406030204" charset="0"/>
                          </a:rPr>
                          <m:t>𝜔</m:t>
                        </m:r>
                        <m:r>
                          <a:rPr lang="en-US" altLang="zh-CN" sz="3200" i="1">
                            <a:latin typeface="Cambria Math" panose="02040503050406030204" charset="0"/>
                            <a:ea typeface="宋体" panose="02010600030101010101" pitchFamily="2" charset="-122"/>
                            <a:cs typeface="Cambria Math" panose="02040503050406030204" charset="0"/>
                          </a:rPr>
                          <m:t>|</m:t>
                        </m:r>
                      </m:den>
                    </m:f>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4" name="文本框 3"/>
              <p:cNvSpPr txBox="1">
                <a:spLocks noRot="1" noChangeAspect="1" noMove="1" noResize="1" noEditPoints="1" noAdjustHandles="1" noChangeArrowheads="1" noChangeShapeType="1" noTextEdit="1"/>
              </p:cNvSpPr>
              <p:nvPr/>
            </p:nvSpPr>
            <p:spPr>
              <a:xfrm>
                <a:off x="246380" y="3477895"/>
                <a:ext cx="11750675" cy="2223135"/>
              </a:xfrm>
              <a:prstGeom prst="rect">
                <a:avLst/>
              </a:prstGeom>
              <a:blipFill rotWithShape="1">
                <a:blip r:embed="rId2"/>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5" name="文本框 4"/>
              <p:cNvSpPr txBox="1"/>
              <p:nvPr/>
            </p:nvSpPr>
            <p:spPr>
              <a:xfrm>
                <a:off x="246380" y="303530"/>
                <a:ext cx="11750675" cy="1294765"/>
              </a:xfrm>
              <a:prstGeom prst="rect">
                <a:avLst/>
              </a:prstGeom>
            </p:spPr>
            <p:txBody>
              <a:bodyPr wrap="square">
                <a:no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𝑥</m:t>
                    </m:r>
                  </m:oMath>
                </a14:m>
                <a:r>
                  <a:rPr lang="zh-CN" altLang="en-US" sz="2800">
                    <a:latin typeface="宋体" panose="02010600030101010101" pitchFamily="2" charset="-122"/>
                    <a:ea typeface="宋体" panose="02010600030101010101" pitchFamily="2" charset="-122"/>
                    <a:cs typeface="宋体" panose="02010600030101010101" pitchFamily="2" charset="-122"/>
                  </a:rPr>
                  <a:t>的图像经变换得到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的图像的两种途径</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5" name="文本框 4"/>
              <p:cNvSpPr txBox="1">
                <a:spLocks noRot="1" noChangeAspect="1" noMove="1" noResize="1" noEditPoints="1" noAdjustHandles="1" noChangeArrowheads="1" noChangeShapeType="1" noTextEdit="1"/>
              </p:cNvSpPr>
              <p:nvPr/>
            </p:nvSpPr>
            <p:spPr>
              <a:xfrm>
                <a:off x="246380" y="303530"/>
                <a:ext cx="11750675" cy="1294765"/>
              </a:xfrm>
              <a:prstGeom prst="rect">
                <a:avLst/>
              </a:prstGeom>
              <a:blipFill rotWithShape="1">
                <a:blip r:embed="rId1"/>
                <a:stretch>
                  <a:fillRect b="-2403"/>
                </a:stretch>
              </a:blipFill>
            </p:spPr>
            <p:txBody>
              <a:bodyPr/>
              <a:lstStyle/>
              <a:p>
                <a:r>
                  <a:rPr lang="zh-CN" altLang="en-US">
                    <a:noFill/>
                  </a:rPr>
                  <a:t> </a:t>
                </a:r>
              </a:p>
            </p:txBody>
          </p:sp>
        </mc:Fallback>
      </mc:AlternateContent>
      <p:pic>
        <p:nvPicPr>
          <p:cNvPr id="2" name="图片 1"/>
          <p:cNvPicPr>
            <a:picLocks noChangeAspect="1"/>
          </p:cNvPicPr>
          <p:nvPr/>
        </p:nvPicPr>
        <p:blipFill>
          <a:blip r:embed="rId2"/>
          <a:stretch>
            <a:fillRect/>
          </a:stretch>
        </p:blipFill>
        <p:spPr>
          <a:xfrm>
            <a:off x="1385570" y="1783080"/>
            <a:ext cx="9420860" cy="4728845"/>
          </a:xfrm>
          <a:prstGeom prst="rect">
            <a:avLst/>
          </a:prstGeom>
        </p:spPr>
      </p:pic>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5" name="文本框 4"/>
              <p:cNvSpPr txBox="1"/>
              <p:nvPr/>
            </p:nvSpPr>
            <p:spPr>
              <a:xfrm>
                <a:off x="332740" y="948690"/>
                <a:ext cx="11532235" cy="4841240"/>
              </a:xfrm>
              <a:prstGeom prst="rect">
                <a:avLst/>
              </a:prstGeom>
            </p:spPr>
            <p:txBody>
              <a:bodyPr wrap="square">
                <a:no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7</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注意</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左加右减法则</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oMath>
                </a14:m>
                <a:r>
                  <a:rPr lang="zh-CN" altLang="en-US" sz="2800">
                    <a:latin typeface="宋体" panose="02010600030101010101" pitchFamily="2" charset="-122"/>
                    <a:ea typeface="宋体" panose="02010600030101010101" pitchFamily="2" charset="-122"/>
                    <a:cs typeface="宋体" panose="02010600030101010101" pitchFamily="2" charset="-122"/>
                  </a:rPr>
                  <a:t>时向左平移</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时向右平移</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𝑥</m:t>
                    </m:r>
                  </m:oMath>
                </a14:m>
                <a:r>
                  <a:rPr lang="zh-CN" altLang="en-US" sz="2800">
                    <a:latin typeface="宋体" panose="02010600030101010101" pitchFamily="2" charset="-122"/>
                    <a:ea typeface="宋体" panose="02010600030101010101" pitchFamily="2" charset="-122"/>
                    <a:cs typeface="宋体" panose="02010600030101010101" pitchFamily="2" charset="-122"/>
                  </a:rPr>
                  <a:t>的图像向左平移</a:t>
                </a:r>
                <a14:m>
                  <m:oMath xmlns:m="http://schemas.openxmlformats.org/officeDocument/2006/math">
                    <m:f>
                      <m:fPr>
                        <m:ctrlPr>
                          <a:rPr lang="en-US" altLang="zh-CN" sz="3200" i="1">
                            <a:latin typeface="Cambria Math" panose="02040503050406030204" charset="0"/>
                            <a:ea typeface="宋体" panose="02010600030101010101" pitchFamily="2" charset="-122"/>
                            <a:cs typeface="Cambria Math" panose="02040503050406030204" charset="0"/>
                          </a:rPr>
                        </m:ctrlPr>
                      </m:fPr>
                      <m:num>
                        <m:r>
                          <a:rPr lang="en-US" altLang="zh-CN" sz="3200" i="1">
                            <a:latin typeface="Cambria Math" panose="02040503050406030204" charset="0"/>
                            <a:ea typeface="宋体" panose="02010600030101010101" pitchFamily="2" charset="-122"/>
                            <a:cs typeface="Cambria Math" panose="02040503050406030204" charset="0"/>
                          </a:rPr>
                          <m:t>𝜑</m:t>
                        </m:r>
                      </m:num>
                      <m:den>
                        <m:r>
                          <a:rPr lang="en-US" altLang="zh-CN" sz="3200" i="1">
                            <a:latin typeface="Cambria Math" panose="02040503050406030204" charset="0"/>
                            <a:ea typeface="宋体" panose="02010600030101010101" pitchFamily="2" charset="-122"/>
                            <a:cs typeface="Cambria Math" panose="02040503050406030204" charset="0"/>
                          </a:rPr>
                          <m:t>𝜔</m:t>
                        </m:r>
                      </m:den>
                    </m:f>
                  </m:oMath>
                </a14:m>
                <a:r>
                  <a:rPr lang="zh-CN" altLang="en-US" sz="2800">
                    <a:latin typeface="宋体" panose="02010600030101010101" pitchFamily="2" charset="-122"/>
                    <a:ea typeface="宋体" panose="02010600030101010101" pitchFamily="2" charset="-122"/>
                    <a:cs typeface="宋体" panose="02010600030101010101" pitchFamily="2" charset="-122"/>
                  </a:rPr>
                  <a:t>个单位长度得到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的图像</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的图像的对称轴是直线</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𝜋</m:t>
                        </m:r>
                      </m:num>
                      <m:den>
                        <m:r>
                          <a:rPr lang="en-US" altLang="zh-CN" sz="2800" i="1">
                            <a:latin typeface="Cambria Math" panose="02040503050406030204" charset="0"/>
                            <a:ea typeface="宋体" panose="02010600030101010101" pitchFamily="2" charset="-122"/>
                            <a:cs typeface="Cambria Math" panose="02040503050406030204" charset="0"/>
                          </a:rPr>
                          <m:t>𝜔</m:t>
                        </m:r>
                      </m:den>
                    </m:f>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𝜋</m:t>
                        </m:r>
                      </m:num>
                      <m:den>
                        <m:r>
                          <a:rPr lang="en-US" altLang="zh-CN" sz="2800" i="1">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𝜔</m:t>
                        </m:r>
                      </m:den>
                    </m:f>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𝜑</m:t>
                        </m:r>
                      </m:num>
                      <m:den>
                        <m:r>
                          <a:rPr lang="en-US" altLang="zh-CN" sz="2800" i="1">
                            <a:latin typeface="Cambria Math" panose="02040503050406030204" charset="0"/>
                            <a:ea typeface="宋体" panose="02010600030101010101" pitchFamily="2" charset="-122"/>
                            <a:cs typeface="Cambria Math" panose="02040503050406030204" charset="0"/>
                          </a:rPr>
                          <m:t>𝜔</m:t>
                        </m:r>
                      </m:den>
                    </m:f>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b="1" i="1">
                        <a:latin typeface="Cambria Math" panose="02040503050406030204" charset="0"/>
                        <a:ea typeface="宋体" panose="02010600030101010101" pitchFamily="2" charset="-122"/>
                        <a:cs typeface="Cambria Math" panose="02040503050406030204" charset="0"/>
                      </a:rPr>
                      <m:t>𝒁</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对称中心是点</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𝜋</m:t>
                        </m:r>
                      </m:num>
                      <m:den>
                        <m:r>
                          <a:rPr lang="en-US" altLang="zh-CN" sz="2800" i="1">
                            <a:latin typeface="Cambria Math" panose="02040503050406030204" charset="0"/>
                            <a:ea typeface="宋体" panose="02010600030101010101" pitchFamily="2" charset="-122"/>
                            <a:cs typeface="Cambria Math" panose="02040503050406030204" charset="0"/>
                          </a:rPr>
                          <m:t>𝜔</m:t>
                        </m:r>
                      </m:den>
                    </m:f>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𝜑</m:t>
                        </m:r>
                      </m:num>
                      <m:den>
                        <m:r>
                          <a:rPr lang="en-US" altLang="zh-CN" sz="2800" i="1">
                            <a:latin typeface="Cambria Math" panose="02040503050406030204" charset="0"/>
                            <a:ea typeface="宋体" panose="02010600030101010101" pitchFamily="2" charset="-122"/>
                            <a:cs typeface="Cambria Math" panose="02040503050406030204" charset="0"/>
                          </a:rPr>
                          <m:t>𝜔</m:t>
                        </m:r>
                      </m:den>
                    </m:f>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b="1" i="1">
                        <a:latin typeface="Cambria Math" panose="02040503050406030204" charset="0"/>
                        <a:ea typeface="宋体" panose="02010600030101010101" pitchFamily="2" charset="-122"/>
                        <a:cs typeface="Cambria Math" panose="02040503050406030204" charset="0"/>
                      </a:rPr>
                      <m:t>𝒁</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5" name="文本框 4"/>
              <p:cNvSpPr txBox="1">
                <a:spLocks noRot="1" noChangeAspect="1" noMove="1" noResize="1" noEditPoints="1" noAdjustHandles="1" noChangeArrowheads="1" noChangeShapeType="1" noTextEdit="1"/>
              </p:cNvSpPr>
              <p:nvPr/>
            </p:nvSpPr>
            <p:spPr>
              <a:xfrm>
                <a:off x="332740" y="948690"/>
                <a:ext cx="11532235" cy="4841240"/>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5" name="文本框 4"/>
              <p:cNvSpPr txBox="1"/>
              <p:nvPr/>
            </p:nvSpPr>
            <p:spPr>
              <a:xfrm>
                <a:off x="457200" y="447040"/>
                <a:ext cx="11277600" cy="5963285"/>
              </a:xfrm>
              <a:prstGeom prst="rect">
                <a:avLst/>
              </a:prstGeom>
            </p:spPr>
            <p:txBody>
              <a:bodyPr wrap="square">
                <a:no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8</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求三角函数的值域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的几种类型及解题思路</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形如</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𝑐</m:t>
                    </m:r>
                  </m:oMath>
                </a14:m>
                <a:r>
                  <a:rPr lang="zh-CN" altLang="en-US" sz="2800">
                    <a:latin typeface="宋体" panose="02010600030101010101" pitchFamily="2" charset="-122"/>
                    <a:ea typeface="宋体" panose="02010600030101010101" pitchFamily="2" charset="-122"/>
                    <a:cs typeface="宋体" panose="02010600030101010101" pitchFamily="2" charset="-122"/>
                  </a:rPr>
                  <a:t>的三角函数化为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𝑘</m:t>
                    </m:r>
                  </m:oMath>
                </a14:m>
                <a:r>
                  <a:rPr lang="zh-CN" altLang="en-US" sz="2800">
                    <a:latin typeface="宋体" panose="02010600030101010101" pitchFamily="2" charset="-122"/>
                    <a:ea typeface="宋体" panose="02010600030101010101" pitchFamily="2" charset="-122"/>
                    <a:cs typeface="宋体" panose="02010600030101010101" pitchFamily="2" charset="-122"/>
                  </a:rPr>
                  <a:t>的形式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再求值域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最值</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形如</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baseline="30000">
                        <a:latin typeface="Cambria Math" panose="02040503050406030204" charset="0"/>
                        <a:ea typeface="宋体" panose="02010600030101010101" pitchFamily="2" charset="-122"/>
                        <a:cs typeface="Cambria Math" panose="02040503050406030204" charset="0"/>
                      </a:rPr>
                      <m:t>2</m:t>
                    </m:r>
                    <m:r>
                      <a:rPr lang="en-US" altLang="zh-CN" sz="2800" i="1" baseline="30000">
                        <a:latin typeface="Cambria Math" panose="02040503050406030204" charset="0"/>
                        <a:ea typeface="宋体" panose="02010600030101010101" pitchFamily="2" charset="-122"/>
                        <a:cs typeface="Cambria Math" panose="02040503050406030204" charset="0"/>
                      </a:rPr>
                      <m:t> </m:t>
                    </m:r>
                    <m:r>
                      <a:rPr lang="en-US" sz="2800" i="1">
                        <a:latin typeface="Cambria Math" panose="02040503050406030204" charset="0"/>
                        <a:ea typeface="宋体" panose="02010600030101010101" pitchFamily="2" charset="-122"/>
                        <a:cs typeface="Cambria Math" panose="02040503050406030204" charset="0"/>
                      </a:rPr>
                      <m:t>𝑥</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a:latin typeface="Cambria Math" panose="02040503050406030204" charset="0"/>
                        <a:ea typeface="宋体" panose="02010600030101010101" pitchFamily="2" charset="-122"/>
                        <a:cs typeface="Cambria Math" panose="02040503050406030204" charset="0"/>
                      </a:rPr>
                      <m:t> </m:t>
                    </m:r>
                    <m:r>
                      <a:rPr lang="en-US"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𝑐</m:t>
                    </m:r>
                  </m:oMath>
                </a14:m>
                <a:r>
                  <a:rPr lang="zh-CN" altLang="en-US" sz="2800">
                    <a:latin typeface="宋体" panose="02010600030101010101" pitchFamily="2" charset="-122"/>
                    <a:ea typeface="宋体" panose="02010600030101010101" pitchFamily="2" charset="-122"/>
                    <a:cs typeface="宋体" panose="02010600030101010101" pitchFamily="2" charset="-122"/>
                  </a:rPr>
                  <a:t>的三角函数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可先设</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 </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a:latin typeface="Cambria Math" panose="02040503050406030204" charset="0"/>
                        <a:ea typeface="宋体" panose="02010600030101010101" pitchFamily="2" charset="-122"/>
                        <a:cs typeface="Cambria Math" panose="02040503050406030204" charset="0"/>
                      </a:rPr>
                      <m:t> </m:t>
                    </m:r>
                    <m:r>
                      <a:rPr lang="en-US"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𝑡</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化为关于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𝑡</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的二次函数求值域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最值</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形如</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a:latin typeface="Cambria Math" panose="02040503050406030204" charset="0"/>
                        <a:ea typeface="宋体" panose="02010600030101010101" pitchFamily="2" charset="-122"/>
                        <a:cs typeface="Cambria Math" panose="02040503050406030204" charset="0"/>
                      </a:rPr>
                      <m:t> </m:t>
                    </m:r>
                    <m:r>
                      <a:rPr lang="en-US" sz="2800" i="1">
                        <a:latin typeface="Cambria Math" panose="02040503050406030204" charset="0"/>
                        <a:ea typeface="宋体" panose="02010600030101010101" pitchFamily="2" charset="-122"/>
                        <a:cs typeface="Cambria Math" panose="02040503050406030204" charset="0"/>
                      </a:rPr>
                      <m:t>𝑥</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a:latin typeface="Cambria Math" panose="02040503050406030204" charset="0"/>
                        <a:ea typeface="宋体" panose="02010600030101010101" pitchFamily="2" charset="-122"/>
                        <a:cs typeface="Cambria Math" panose="02040503050406030204" charset="0"/>
                      </a:rPr>
                      <m:t> </m:t>
                    </m:r>
                    <m:r>
                      <a:rPr lang="en-US" sz="2800" i="1">
                        <a:latin typeface="Cambria Math" panose="02040503050406030204" charset="0"/>
                        <a:ea typeface="宋体" panose="02010600030101010101" pitchFamily="2" charset="-122"/>
                        <a:cs typeface="Cambria Math" panose="02040503050406030204" charset="0"/>
                      </a:rPr>
                      <m:t>𝑥</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𝑠𝑖𝑛</m:t>
                    </m:r>
                    <m:r>
                      <a:rPr lang="en-US" altLang="zh-CN" sz="2800" i="1">
                        <a:latin typeface="Cambria Math" panose="02040503050406030204" charset="0"/>
                        <a:ea typeface="宋体" panose="02010600030101010101" pitchFamily="2" charset="-122"/>
                        <a:cs typeface="Cambria Math" panose="02040503050406030204" charset="0"/>
                      </a:rPr>
                      <m:t> </m:t>
                    </m:r>
                    <m:r>
                      <a:rPr lang="en-US" sz="2800" i="1">
                        <a:latin typeface="Cambria Math" panose="02040503050406030204" charset="0"/>
                        <a:ea typeface="宋体" panose="02010600030101010101" pitchFamily="2" charset="-122"/>
                        <a:cs typeface="Cambria Math" panose="02040503050406030204" charset="0"/>
                      </a:rPr>
                      <m:t>𝑥</m:t>
                    </m:r>
                    <m:r>
                      <a:rPr lang="en-US" altLang="en-US"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a:latin typeface="Cambria Math" panose="02040503050406030204" charset="0"/>
                        <a:ea typeface="宋体" panose="02010600030101010101" pitchFamily="2" charset="-122"/>
                        <a:cs typeface="Cambria Math" panose="02040503050406030204" charset="0"/>
                      </a:rPr>
                      <m:t> </m:t>
                    </m:r>
                    <m:r>
                      <a:rPr lang="en-US"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𝑐</m:t>
                    </m:r>
                  </m:oMath>
                </a14:m>
                <a:r>
                  <a:rPr lang="zh-CN" altLang="en-US" sz="2800">
                    <a:latin typeface="宋体" panose="02010600030101010101" pitchFamily="2" charset="-122"/>
                    <a:ea typeface="宋体" panose="02010600030101010101" pitchFamily="2" charset="-122"/>
                    <a:cs typeface="宋体" panose="02010600030101010101" pitchFamily="2" charset="-122"/>
                  </a:rPr>
                  <a:t>的三角函数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可先设</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𝑡</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en-US"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𝑥</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化为关于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𝑡</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的二次函数求值域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最值</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9</a:t>
                </a:r>
                <a:r>
                  <a:rPr lang="zh-CN" altLang="en-US" sz="2800">
                    <a:latin typeface="宋体" panose="02010600030101010101" pitchFamily="2" charset="-122"/>
                    <a:ea typeface="宋体" panose="02010600030101010101" pitchFamily="2" charset="-122"/>
                    <a:cs typeface="宋体" panose="02010600030101010101" pitchFamily="2" charset="-122"/>
                  </a:rPr>
                  <a:t>）求函数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𝐴</m:t>
                    </m:r>
                    <m:r>
                      <m:rPr>
                        <m:sty m:val="p"/>
                      </m:rPr>
                      <a:rPr lang="en-US" altLang="zh-CN" sz="2800">
                        <a:latin typeface="Cambria Math" panose="02040503050406030204" charset="0"/>
                        <a:ea typeface="宋体" panose="02010600030101010101" pitchFamily="2" charset="-122"/>
                        <a:cs typeface="Cambria Math" panose="02040503050406030204" charset="0"/>
                      </a:rPr>
                      <m:t>sin</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的单调区间时要注意</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和</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的符号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尽量化成</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𝜔</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oMath>
                </a14:m>
                <a:r>
                  <a:rPr lang="zh-CN" altLang="en-US" sz="2800">
                    <a:latin typeface="宋体" panose="02010600030101010101" pitchFamily="2" charset="-122"/>
                    <a:ea typeface="宋体" panose="02010600030101010101" pitchFamily="2" charset="-122"/>
                    <a:cs typeface="宋体" panose="02010600030101010101" pitchFamily="2" charset="-122"/>
                  </a:rPr>
                  <a:t>的形式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避免出现增减区间的混淆</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5" name="文本框 4"/>
              <p:cNvSpPr txBox="1">
                <a:spLocks noRot="1" noChangeAspect="1" noMove="1" noResize="1" noEditPoints="1" noAdjustHandles="1" noChangeArrowheads="1" noChangeShapeType="1" noTextEdit="1"/>
              </p:cNvSpPr>
              <p:nvPr/>
            </p:nvSpPr>
            <p:spPr>
              <a:xfrm>
                <a:off x="457200" y="447040"/>
                <a:ext cx="11277600" cy="5963285"/>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11250" y="106045"/>
            <a:ext cx="469773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六、三角恒等变换</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737100" y="3143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custDataLst>
              <p:tags r:id="rId4"/>
            </p:custDataLst>
          </p:nvPr>
        </p:nvSpPr>
        <p:spPr>
          <a:xfrm>
            <a:off x="1306830" y="1122045"/>
            <a:ext cx="741680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两角和与差的余弦、正弦和正切公式</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5"/>
          <a:stretch>
            <a:fillRect/>
          </a:stretch>
        </p:blipFill>
        <p:spPr>
          <a:xfrm>
            <a:off x="1431290" y="1798320"/>
            <a:ext cx="7612380" cy="677545"/>
          </a:xfrm>
          <a:prstGeom prst="rect">
            <a:avLst/>
          </a:prstGeom>
        </p:spPr>
      </p:pic>
      <p:pic>
        <p:nvPicPr>
          <p:cNvPr id="4" name="图片 3"/>
          <p:cNvPicPr>
            <a:picLocks noChangeAspect="1"/>
          </p:cNvPicPr>
          <p:nvPr/>
        </p:nvPicPr>
        <p:blipFill>
          <a:blip r:embed="rId6"/>
          <a:stretch>
            <a:fillRect/>
          </a:stretch>
        </p:blipFill>
        <p:spPr>
          <a:xfrm>
            <a:off x="1410970" y="2651760"/>
            <a:ext cx="7509510" cy="4008755"/>
          </a:xfrm>
          <a:prstGeom prst="rect">
            <a:avLst/>
          </a:prstGeom>
        </p:spPr>
      </p:pic>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custDataLst>
              <p:tags r:id="rId4"/>
            </p:custDataLst>
          </p:nvPr>
        </p:nvSpPr>
        <p:spPr>
          <a:xfrm>
            <a:off x="1306830" y="287655"/>
            <a:ext cx="237617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记忆技巧</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20345" y="835660"/>
            <a:ext cx="11750675" cy="2011680"/>
          </a:xfrm>
          <a:prstGeom prst="rect">
            <a:avLst/>
          </a:prstGeom>
        </p:spPr>
        <p:txBody>
          <a:bodyPr wrap="square">
            <a:no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余弦公式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同名积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先余弦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符号相反</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正弦公式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异名之积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正余余正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符号相同</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正切公式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分子符号相同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分母相反</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5"/>
            </p:custDataLst>
          </p:nvPr>
        </p:nvSpPr>
        <p:spPr>
          <a:xfrm>
            <a:off x="1306830" y="3075305"/>
            <a:ext cx="276479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二倍角公式</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6" name="图片 5"/>
          <p:cNvPicPr>
            <a:picLocks noChangeAspect="1"/>
          </p:cNvPicPr>
          <p:nvPr/>
        </p:nvPicPr>
        <p:blipFill>
          <a:blip r:embed="rId6"/>
          <a:stretch>
            <a:fillRect/>
          </a:stretch>
        </p:blipFill>
        <p:spPr>
          <a:xfrm>
            <a:off x="1374775" y="4460875"/>
            <a:ext cx="8110855" cy="2314575"/>
          </a:xfrm>
          <a:prstGeom prst="rect">
            <a:avLst/>
          </a:prstGeom>
        </p:spPr>
      </p:pic>
      <p:sp>
        <p:nvSpPr>
          <p:cNvPr id="7" name="文本框 6"/>
          <p:cNvSpPr txBox="1"/>
          <p:nvPr/>
        </p:nvSpPr>
        <p:spPr>
          <a:xfrm>
            <a:off x="411480" y="3623310"/>
            <a:ext cx="11369040" cy="669290"/>
          </a:xfrm>
          <a:prstGeom prst="rect">
            <a:avLst/>
          </a:prstGeom>
        </p:spPr>
        <p:txBody>
          <a:bodyPr wrap="square">
            <a:no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基本公式</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0915" y="428625"/>
            <a:ext cx="512572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一、指数与指数函数</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045075" y="61849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36930" y="2384425"/>
                <a:ext cx="10518140" cy="3371850"/>
              </a:xfrm>
              <a:prstGeom prst="rect">
                <a:avLst/>
              </a:prstGeom>
              <a:noFill/>
            </p:spPr>
            <p:txBody>
              <a:bodyPr wrap="square" rtlCol="0">
                <a:noAutofit/>
              </a:bodyPr>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MS Mincho" charset="0"/>
                        <a:cs typeface="Cambria Math" panose="02040503050406030204" charset="0"/>
                      </a:rPr>
                      <m:t>(</m:t>
                    </m:r>
                    <m:rad>
                      <m:radPr>
                        <m:ctrlPr>
                          <a:rPr lang="en-US" altLang="zh-CN" sz="2800" i="1">
                            <a:latin typeface="Cambria Math" panose="02040503050406030204" charset="0"/>
                            <a:ea typeface="宋体" panose="02010600030101010101" pitchFamily="2" charset="-122"/>
                            <a:cs typeface="Cambria Math" panose="02040503050406030204" charset="0"/>
                          </a:rPr>
                        </m:ctrlPr>
                      </m:radPr>
                      <m:deg>
                        <m:r>
                          <a:rPr lang="en-US" altLang="zh-CN" sz="2800" i="1">
                            <a:latin typeface="Cambria Math" panose="02040503050406030204" charset="0"/>
                            <a:ea typeface="宋体" panose="02010600030101010101" pitchFamily="2" charset="-122"/>
                            <a:cs typeface="Cambria Math" panose="02040503050406030204" charset="0"/>
                          </a:rPr>
                          <m:t>𝑛</m:t>
                        </m:r>
                      </m:deg>
                      <m:e>
                        <m:r>
                          <a:rPr lang="en-US" altLang="zh-CN" sz="2800" i="1">
                            <a:latin typeface="Cambria Math" panose="02040503050406030204" charset="0"/>
                            <a:ea typeface="宋体" panose="02010600030101010101" pitchFamily="2" charset="-122"/>
                            <a:cs typeface="Cambria Math" panose="02040503050406030204" charset="0"/>
                          </a:rPr>
                          <m:t>𝑎</m:t>
                        </m:r>
                      </m:e>
                    </m:rad>
                    <m:r>
                      <a:rPr lang="en-US" altLang="zh-CN" sz="2800" i="1">
                        <a:latin typeface="Cambria Math" panose="02040503050406030204" charset="0"/>
                        <a:ea typeface="MS Mincho" charset="0"/>
                        <a:cs typeface="Cambria Math" panose="02040503050406030204" charset="0"/>
                      </a:rPr>
                      <m:t>)</m:t>
                    </m:r>
                    <m:r>
                      <a:rPr lang="en-US" altLang="zh-CN" sz="2800" i="1" baseline="30000">
                        <a:latin typeface="Cambria Math" panose="02040503050406030204" charset="0"/>
                        <a:ea typeface="宋体" panose="02010600030101010101" pitchFamily="2" charset="-122"/>
                        <a:cs typeface="Cambria Math" panose="02040503050406030204" charset="0"/>
                      </a:rPr>
                      <m:t>𝑛</m:t>
                    </m:r>
                    <m:r>
                      <a:rPr lang="en-US" altLang="zh-CN" sz="2800" i="1">
                        <a:latin typeface="Cambria Math" panose="02040503050406030204" charset="0"/>
                        <a:ea typeface="MS Mincho" charset="0"/>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oMath>
                </a14:m>
                <a:r>
                  <a:rPr lang="zh-CN" altLang="en-US" sz="2800">
                    <a:latin typeface="宋体" panose="02010600030101010101" pitchFamily="2" charset="-122"/>
                    <a:ea typeface="宋体" panose="02010600030101010101" pitchFamily="2" charset="-122"/>
                    <a:cs typeface="宋体" panose="02010600030101010101" pitchFamily="2" charset="-122"/>
                  </a:rPr>
                  <a:t>使</a:t>
                </a:r>
                <a14:m>
                  <m:oMath xmlns:m="http://schemas.openxmlformats.org/officeDocument/2006/math">
                    <m:rad>
                      <m:radPr>
                        <m:ctrlPr>
                          <a:rPr lang="en-US" altLang="zh-CN" sz="2800" i="1">
                            <a:latin typeface="Cambria Math" panose="02040503050406030204" charset="0"/>
                            <a:ea typeface="宋体" panose="02010600030101010101" pitchFamily="2" charset="-122"/>
                            <a:cs typeface="Cambria Math" panose="02040503050406030204" charset="0"/>
                          </a:rPr>
                        </m:ctrlPr>
                      </m:radPr>
                      <m:deg>
                        <m:r>
                          <a:rPr lang="en-US" altLang="zh-CN" sz="2800" i="1">
                            <a:latin typeface="Cambria Math" panose="02040503050406030204" charset="0"/>
                            <a:ea typeface="宋体" panose="02010600030101010101" pitchFamily="2" charset="-122"/>
                            <a:cs typeface="Cambria Math" panose="02040503050406030204" charset="0"/>
                          </a:rPr>
                          <m:t>𝑛</m:t>
                        </m:r>
                      </m:deg>
                      <m:e>
                        <m:r>
                          <a:rPr lang="en-US" altLang="zh-CN" sz="2800" i="1">
                            <a:latin typeface="Cambria Math" panose="02040503050406030204" charset="0"/>
                            <a:ea typeface="宋体" panose="02010600030101010101" pitchFamily="2" charset="-122"/>
                            <a:cs typeface="Cambria Math" panose="02040503050406030204" charset="0"/>
                          </a:rPr>
                          <m:t>𝑎</m:t>
                        </m:r>
                      </m:e>
                    </m:rad>
                  </m:oMath>
                </a14:m>
                <a:r>
                  <a:rPr lang="zh-CN" altLang="en-US" sz="2800">
                    <a:latin typeface="宋体" panose="02010600030101010101" pitchFamily="2" charset="-122"/>
                    <a:ea typeface="宋体" panose="02010600030101010101" pitchFamily="2" charset="-122"/>
                    <a:cs typeface="宋体" panose="02010600030101010101" pitchFamily="2" charset="-122"/>
                  </a:rPr>
                  <a:t>有意义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）当</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𝑛</m:t>
                    </m:r>
                  </m:oMath>
                </a14:m>
                <a:r>
                  <a:rPr lang="zh-CN" altLang="en-US" sz="2800">
                    <a:latin typeface="宋体" panose="02010600030101010101" pitchFamily="2" charset="-122"/>
                    <a:ea typeface="宋体" panose="02010600030101010101" pitchFamily="2" charset="-122"/>
                    <a:cs typeface="宋体" panose="02010600030101010101" pitchFamily="2" charset="-122"/>
                  </a:rPr>
                  <a:t>是奇数时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ad>
                      <m:radPr>
                        <m:ctrlPr>
                          <a:rPr lang="en-US" altLang="zh-CN" sz="2800" i="1">
                            <a:latin typeface="Cambria Math" panose="02040503050406030204" charset="0"/>
                            <a:ea typeface="宋体" panose="02010600030101010101" pitchFamily="2" charset="-122"/>
                            <a:cs typeface="Cambria Math" panose="02040503050406030204" charset="0"/>
                          </a:rPr>
                        </m:ctrlPr>
                      </m:radPr>
                      <m:deg>
                        <m:r>
                          <a:rPr lang="en-US" altLang="zh-CN" sz="2800" i="1">
                            <a:latin typeface="Cambria Math" panose="02040503050406030204" charset="0"/>
                            <a:ea typeface="宋体" panose="02010600030101010101" pitchFamily="2" charset="-122"/>
                            <a:cs typeface="Cambria Math" panose="02040503050406030204" charset="0"/>
                          </a:rPr>
                          <m:t>𝑛</m:t>
                        </m:r>
                      </m:deg>
                      <m:e>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baseline="30000">
                            <a:latin typeface="Cambria Math" panose="02040503050406030204" charset="0"/>
                            <a:ea typeface="宋体" panose="02010600030101010101" pitchFamily="2" charset="-122"/>
                            <a:cs typeface="Cambria Math" panose="02040503050406030204" charset="0"/>
                          </a:rPr>
                          <m:t>𝑛</m:t>
                        </m:r>
                      </m:e>
                    </m:rad>
                    <m:r>
                      <a:rPr lang="en-US" altLang="zh-CN" sz="2800" i="1">
                        <a:latin typeface="Cambria Math" panose="02040503050406030204" charset="0"/>
                        <a:ea typeface="MS Mincho" charset="0"/>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当</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𝑛</m:t>
                    </m:r>
                  </m:oMath>
                </a14:m>
                <a:r>
                  <a:rPr lang="zh-CN" altLang="en-US" sz="2800">
                    <a:latin typeface="宋体" panose="02010600030101010101" pitchFamily="2" charset="-122"/>
                    <a:ea typeface="宋体" panose="02010600030101010101" pitchFamily="2" charset="-122"/>
                    <a:cs typeface="宋体" panose="02010600030101010101" pitchFamily="2" charset="-122"/>
                  </a:rPr>
                  <a:t>是偶数时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ad>
                      <m:radPr>
                        <m:ctrlPr>
                          <a:rPr lang="en-US" altLang="zh-CN" sz="2800" i="1">
                            <a:latin typeface="Cambria Math" panose="02040503050406030204" charset="0"/>
                            <a:ea typeface="宋体" panose="02010600030101010101" pitchFamily="2" charset="-122"/>
                            <a:cs typeface="Cambria Math" panose="02040503050406030204" charset="0"/>
                          </a:rPr>
                        </m:ctrlPr>
                      </m:radPr>
                      <m:deg>
                        <m:r>
                          <a:rPr lang="en-US" altLang="zh-CN" sz="2800" i="1">
                            <a:latin typeface="Cambria Math" panose="02040503050406030204" charset="0"/>
                            <a:ea typeface="宋体" panose="02010600030101010101" pitchFamily="2" charset="-122"/>
                            <a:cs typeface="Cambria Math" panose="02040503050406030204" charset="0"/>
                          </a:rPr>
                          <m:t>𝑛</m:t>
                        </m:r>
                      </m:deg>
                      <m:e>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baseline="30000">
                            <a:latin typeface="Cambria Math" panose="02040503050406030204" charset="0"/>
                            <a:ea typeface="宋体" panose="02010600030101010101" pitchFamily="2" charset="-122"/>
                            <a:cs typeface="Cambria Math" panose="02040503050406030204" charset="0"/>
                          </a:rPr>
                          <m:t>𝑛</m:t>
                        </m:r>
                      </m:e>
                    </m:rad>
                    <m:r>
                      <a:rPr lang="en-US" altLang="zh-CN" sz="2800" i="1">
                        <a:latin typeface="Cambria Math" panose="02040503050406030204" charset="0"/>
                        <a:ea typeface="MS Mincho" charset="0"/>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MS Mincho" charset="0"/>
                        <a:cs typeface="Cambria Math" panose="02040503050406030204" charset="0"/>
                      </a:rPr>
                      <m:t>|=</m:t>
                    </m:r>
                  </m:oMath>
                </a14:m>
                <a:endParaRPr lang="en-US" altLang="zh-CN" sz="2800" i="1">
                  <a:latin typeface="Cambria Math" panose="02040503050406030204" charset="0"/>
                  <a:ea typeface="宋体" panose="02010600030101010101" pitchFamily="2" charset="-122"/>
                  <a:cs typeface="Cambria Math" panose="02040503050406030204" charset="0"/>
                </a:endParaRPr>
              </a:p>
            </p:txBody>
          </p:sp>
        </mc:Choice>
        <mc:Fallback>
          <p:sp>
            <p:nvSpPr>
              <p:cNvPr id="31" name="文本框 30"/>
              <p:cNvSpPr txBox="1">
                <a:spLocks noRot="1" noChangeAspect="1" noMove="1" noResize="1" noEditPoints="1" noAdjustHandles="1" noChangeArrowheads="1" noChangeShapeType="1" noTextEdit="1"/>
              </p:cNvSpPr>
              <p:nvPr/>
            </p:nvSpPr>
            <p:spPr>
              <a:xfrm>
                <a:off x="836930" y="2384425"/>
                <a:ext cx="10518140" cy="3371850"/>
              </a:xfrm>
              <a:prstGeom prst="rect">
                <a:avLst/>
              </a:prstGeom>
              <a:blipFill rotWithShape="1">
                <a:blip r:embed="rId1"/>
                <a:stretch>
                  <a:fillRect t="-1262"/>
                </a:stretch>
              </a:blipFill>
            </p:spPr>
            <p:txBody>
              <a:bodyPr/>
              <a:lstStyle/>
              <a:p>
                <a:r>
                  <a:rPr lang="zh-CN" altLang="en-US">
                    <a:noFill/>
                  </a:rPr>
                  <a:t> </a:t>
                </a:r>
              </a:p>
            </p:txBody>
          </p:sp>
        </mc:Fallback>
      </mc:AlternateContent>
      <p:sp>
        <p:nvSpPr>
          <p:cNvPr id="32" name="文本框 31"/>
          <p:cNvSpPr txBox="1"/>
          <p:nvPr/>
        </p:nvSpPr>
        <p:spPr>
          <a:xfrm>
            <a:off x="1671320" y="1627505"/>
            <a:ext cx="275272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根式的</a:t>
            </a:r>
            <a:r>
              <a:rPr lang="zh-CN" altLang="en-US" sz="3200" b="1" dirty="0">
                <a:solidFill>
                  <a:srgbClr val="E81818"/>
                </a:solidFill>
                <a:latin typeface="黑体" panose="02010609060101010101" charset="-122"/>
                <a:ea typeface="黑体" panose="02010609060101010101" charset="-122"/>
                <a:cs typeface="黑体" panose="02010609060101010101" charset="-122"/>
              </a:rPr>
              <a:t>性质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2"/>
          <a:stretch>
            <a:fillRect/>
          </a:stretch>
        </p:blipFill>
        <p:spPr>
          <a:xfrm>
            <a:off x="5947410" y="4153535"/>
            <a:ext cx="2470785" cy="1471930"/>
          </a:xfrm>
          <a:prstGeom prst="rect">
            <a:avLst/>
          </a:prstGeom>
        </p:spPr>
      </p:pic>
    </p:spTree>
  </p:cSld>
  <p:clrMapOvr>
    <a:masterClrMapping/>
  </p:clrMapOvr>
  <p:transition spd="med">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7" name="文本框 6"/>
          <p:cNvSpPr txBox="1"/>
          <p:nvPr/>
        </p:nvSpPr>
        <p:spPr>
          <a:xfrm>
            <a:off x="63500" y="317500"/>
            <a:ext cx="7595235" cy="669290"/>
          </a:xfrm>
          <a:prstGeom prst="rect">
            <a:avLst/>
          </a:prstGeom>
        </p:spPr>
        <p:txBody>
          <a:bodyPr wrap="square">
            <a:no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公式变形</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4"/>
          <a:stretch>
            <a:fillRect/>
          </a:stretch>
        </p:blipFill>
        <p:spPr>
          <a:xfrm>
            <a:off x="955040" y="1105535"/>
            <a:ext cx="7240905" cy="3928745"/>
          </a:xfrm>
          <a:prstGeom prst="rect">
            <a:avLst/>
          </a:prstGeom>
        </p:spPr>
      </p:pic>
      <mc:AlternateContent xmlns:mc="http://schemas.openxmlformats.org/markup-compatibility/2006">
        <mc:Choice xmlns:a14="http://schemas.microsoft.com/office/drawing/2010/main" Requires="a14">
          <p:sp>
            <p:nvSpPr>
              <p:cNvPr id="8" name="文本框 7"/>
              <p:cNvSpPr txBox="1"/>
              <p:nvPr/>
            </p:nvSpPr>
            <p:spPr>
              <a:xfrm>
                <a:off x="220345" y="5153025"/>
                <a:ext cx="11750675" cy="1463040"/>
              </a:xfrm>
              <a:prstGeom prst="rect">
                <a:avLst/>
              </a:prstGeom>
            </p:spPr>
            <p:txBody>
              <a:bodyPr wrap="square">
                <a:noAutofit/>
              </a:bodyPr>
              <a:p>
                <a:pPr marL="0" indent="0" algn="l" defTabSz="266700" eaLnBrk="0" fontAlgn="base">
                  <a:lnSpc>
                    <a:spcPct val="150000"/>
                  </a:lnSpc>
                  <a:spcBef>
                    <a:spcPct val="0"/>
                  </a:spcBef>
                  <a:spcAft>
                    <a:spcPct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m:rPr>
                        <m:sty m:val="p"/>
                      </m:rPr>
                      <a:rPr lang="en-US" altLang="zh-CN" sz="2800">
                        <a:latin typeface="Cambria Math" panose="02040503050406030204" charset="0"/>
                        <a:ea typeface="宋体" panose="02010600030101010101" pitchFamily="2" charset="-122"/>
                        <a:cs typeface="Cambria Math" panose="02040503050406030204" charset="0"/>
                      </a:rPr>
                      <m:t>tan</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 </m:t>
                    </m:r>
                    <m:r>
                      <m:rPr>
                        <m:sty m:val="p"/>
                      </m:rPr>
                      <a:rPr lang="en-US" altLang="zh-CN" sz="2800">
                        <a:latin typeface="Cambria Math" panose="02040503050406030204" charset="0"/>
                        <a:ea typeface="宋体" panose="02010600030101010101" pitchFamily="2" charset="-122"/>
                        <a:cs typeface="Cambria Math" panose="02040503050406030204" charset="0"/>
                      </a:rPr>
                      <m:t>tan</m:t>
                    </m:r>
                    <m:r>
                      <a:rPr lang="en-US" altLang="zh-CN" sz="2800">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𝛽</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tan</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tan</m:t>
                    </m:r>
                    <m:r>
                      <a:rPr lang="en-US" altLang="zh-CN" sz="2800" i="1">
                        <a:latin typeface="Cambria Math" panose="02040503050406030204" charset="0"/>
                        <a:ea typeface="宋体" panose="02010600030101010101" pitchFamily="2" charset="-122"/>
                        <a:cs typeface="Cambria Math" panose="02040503050406030204" charset="0"/>
                      </a:rPr>
                      <m:t>𝛽</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a:t>
                </a:r>
                <a14:m>
                  <m:oMath xmlns:m="http://schemas.openxmlformats.org/officeDocument/2006/math">
                    <m:r>
                      <m:rPr>
                        <m:sty m:val="p"/>
                      </m:rPr>
                      <a:rPr lang="en-US" altLang="zh-CN" sz="2800">
                        <a:latin typeface="Cambria Math" panose="02040503050406030204" charset="0"/>
                        <a:ea typeface="宋体" panose="02010600030101010101" pitchFamily="2" charset="-122"/>
                        <a:cs typeface="Cambria Math" panose="02040503050406030204" charset="0"/>
                      </a:rPr>
                      <m:t>tan</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tan</m:t>
                    </m:r>
                    <m:r>
                      <a:rPr lang="en-US" altLang="zh-CN" sz="2800">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𝛽</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m:rPr>
                        <m:sty m:val="p"/>
                      </m:rPr>
                      <a:rPr lang="en-US" altLang="zh-CN" sz="2800">
                        <a:latin typeface="Cambria Math" panose="02040503050406030204" charset="0"/>
                        <a:ea typeface="宋体" panose="02010600030101010101" pitchFamily="2" charset="-122"/>
                        <a:cs typeface="Cambria Math" panose="02040503050406030204" charset="0"/>
                      </a:rPr>
                      <m:t>tan</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𝛽</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a:t>
                </a:r>
                <a14:m>
                  <m:oMath xmlns:m="http://schemas.openxmlformats.org/officeDocument/2006/math">
                    <m:r>
                      <m:rPr>
                        <m:sty m:val="p"/>
                      </m:rPr>
                      <a:rPr lang="en-US" altLang="zh-CN" sz="2800">
                        <a:latin typeface="Cambria Math" panose="02040503050406030204" charset="0"/>
                        <a:ea typeface="宋体" panose="02010600030101010101" pitchFamily="2" charset="-122"/>
                        <a:cs typeface="Cambria Math" panose="02040503050406030204" charset="0"/>
                      </a:rPr>
                      <m:t>tan</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𝛽</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三者中可以知二求一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且常与一元二次方程根与系数的关系结合命题</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8" name="文本框 7"/>
              <p:cNvSpPr txBox="1">
                <a:spLocks noRot="1" noChangeAspect="1" noMove="1" noResize="1" noEditPoints="1" noAdjustHandles="1" noChangeArrowheads="1" noChangeShapeType="1" noTextEdit="1"/>
              </p:cNvSpPr>
              <p:nvPr/>
            </p:nvSpPr>
            <p:spPr>
              <a:xfrm>
                <a:off x="220345" y="5153025"/>
                <a:ext cx="11750675" cy="1463040"/>
              </a:xfrm>
              <a:prstGeom prst="rect">
                <a:avLst/>
              </a:prstGeom>
              <a:blipFill rotWithShape="1">
                <a:blip r:embed="rId5"/>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custDataLst>
              <p:tags r:id="rId4"/>
            </p:custDataLst>
          </p:nvPr>
        </p:nvSpPr>
        <p:spPr>
          <a:xfrm>
            <a:off x="1306830" y="866775"/>
            <a:ext cx="31140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辅助角公式</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custDataLst>
              <p:tags r:id="rId5"/>
            </p:custDataLst>
          </p:nvPr>
        </p:nvSpPr>
        <p:spPr>
          <a:xfrm>
            <a:off x="1306830" y="3571875"/>
            <a:ext cx="326453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5.</a:t>
            </a:r>
            <a:r>
              <a:rPr lang="zh-CN" altLang="en-US" sz="3200" b="1" dirty="0">
                <a:solidFill>
                  <a:srgbClr val="E81818"/>
                </a:solidFill>
                <a:latin typeface="黑体" panose="02010609060101010101" charset="-122"/>
                <a:ea typeface="黑体" panose="02010609060101010101" charset="-122"/>
                <a:cs typeface="黑体" panose="02010609060101010101" charset="-122"/>
              </a:rPr>
              <a:t>拆角常用技巧</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6"/>
          <a:stretch>
            <a:fillRect/>
          </a:stretch>
        </p:blipFill>
        <p:spPr>
          <a:xfrm>
            <a:off x="448945" y="1925955"/>
            <a:ext cx="11294110" cy="981710"/>
          </a:xfrm>
          <a:prstGeom prst="rect">
            <a:avLst/>
          </a:prstGeom>
        </p:spPr>
      </p:pic>
      <p:pic>
        <p:nvPicPr>
          <p:cNvPr id="4" name="图片 3"/>
          <p:cNvPicPr>
            <a:picLocks noChangeAspect="1"/>
          </p:cNvPicPr>
          <p:nvPr/>
        </p:nvPicPr>
        <p:blipFill>
          <a:blip r:embed="rId7"/>
          <a:stretch>
            <a:fillRect/>
          </a:stretch>
        </p:blipFill>
        <p:spPr>
          <a:xfrm>
            <a:off x="346710" y="4610735"/>
            <a:ext cx="11497945" cy="1170940"/>
          </a:xfrm>
          <a:prstGeom prst="rect">
            <a:avLst/>
          </a:prstGeom>
        </p:spPr>
      </p:pic>
    </p:spTree>
  </p:cSld>
  <p:clrMapOvr>
    <a:masterClrMapping/>
  </p:clrMapOvr>
  <p:transition spd="med">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85470"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数学课件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389890" y="3512185"/>
                <a:ext cx="11412220" cy="2634615"/>
              </a:xfrm>
              <a:prstGeom prst="rect">
                <a:avLst/>
              </a:prstGeom>
              <a:noFill/>
            </p:spPr>
            <p:txBody>
              <a:bodyPr wrap="square" rtlCol="0">
                <a:noAutofit/>
              </a:bodyPr>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0</a:t>
                </a:r>
                <a:r>
                  <a:rPr lang="zh-CN" altLang="en-US" sz="2800">
                    <a:latin typeface="宋体" panose="02010600030101010101" pitchFamily="2" charset="-122"/>
                    <a:ea typeface="宋体" panose="02010600030101010101" pitchFamily="2" charset="-122"/>
                    <a:cs typeface="宋体" panose="02010600030101010101" pitchFamily="2" charset="-122"/>
                  </a:rPr>
                  <a:t>的正分数指数幂等于</a:t>
                </a:r>
                <a:r>
                  <a:rPr lang="en-US" altLang="zh-CN" sz="2800">
                    <a:latin typeface="宋体" panose="02010600030101010101" pitchFamily="2" charset="-122"/>
                    <a:ea typeface="宋体" panose="02010600030101010101" pitchFamily="2" charset="-122"/>
                    <a:cs typeface="宋体" panose="02010600030101010101" pitchFamily="2" charset="-122"/>
                  </a:rPr>
                  <a:t>0;0</a:t>
                </a:r>
                <a:r>
                  <a:rPr lang="zh-CN" altLang="en-US" sz="2800">
                    <a:latin typeface="宋体" panose="02010600030101010101" pitchFamily="2" charset="-122"/>
                    <a:ea typeface="宋体" panose="02010600030101010101" pitchFamily="2" charset="-122"/>
                    <a:cs typeface="宋体" panose="02010600030101010101" pitchFamily="2" charset="-122"/>
                  </a:rPr>
                  <a:t>的负分数指数幂没有意义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  （2）有理数指数幂的运算性质: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i="1">
                    <a:latin typeface="Cambria Math" panose="02040503050406030204" charset="0"/>
                    <a:ea typeface="宋体" panose="02010600030101010101" pitchFamily="2" charset="-122"/>
                    <a:cs typeface="Cambria Math" panose="02040503050406030204" charset="0"/>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baseline="30000">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baseline="30000">
                        <a:latin typeface="Cambria Math" panose="02040503050406030204" charset="0"/>
                        <a:ea typeface="宋体" panose="02010600030101010101" pitchFamily="2" charset="-122"/>
                        <a:cs typeface="Cambria Math" panose="02040503050406030204" charset="0"/>
                      </a:rPr>
                      <m:t>𝑠</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baseline="30000">
                        <a:latin typeface="Cambria Math" panose="02040503050406030204" charset="0"/>
                        <a:ea typeface="宋体" panose="02010600030101010101" pitchFamily="2" charset="-122"/>
                        <a:cs typeface="Cambria Math" panose="02040503050406030204" charset="0"/>
                      </a:rPr>
                      <m:t>𝑟</m:t>
                    </m:r>
                    <m:r>
                      <a:rPr lang="en-US" altLang="zh-CN" sz="2800" i="1" baseline="30000">
                        <a:latin typeface="Cambria Math" panose="02040503050406030204" charset="0"/>
                        <a:ea typeface="宋体" panose="02010600030101010101" pitchFamily="2" charset="-122"/>
                        <a:cs typeface="Cambria Math" panose="02040503050406030204" charset="0"/>
                      </a:rPr>
                      <m:t>+</m:t>
                    </m:r>
                    <m:r>
                      <a:rPr lang="en-US" altLang="zh-CN" sz="2800" i="1" baseline="30000">
                        <a:latin typeface="Cambria Math" panose="02040503050406030204" charset="0"/>
                        <a:ea typeface="宋体" panose="02010600030101010101" pitchFamily="2" charset="-122"/>
                        <a:cs typeface="Cambria Math" panose="02040503050406030204" charset="0"/>
                      </a:rPr>
                      <m:t>𝑠</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baseline="30000">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 ) </m:t>
                    </m:r>
                    <m:r>
                      <a:rPr lang="en-US" altLang="zh-CN" sz="2800" i="1" baseline="30000">
                        <a:latin typeface="Cambria Math" panose="02040503050406030204" charset="0"/>
                        <a:ea typeface="宋体" panose="02010600030101010101" pitchFamily="2" charset="-122"/>
                        <a:cs typeface="Cambria Math" panose="02040503050406030204" charset="0"/>
                      </a:rPr>
                      <m:t>𝑠</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baseline="30000">
                        <a:latin typeface="Cambria Math" panose="02040503050406030204" charset="0"/>
                        <a:ea typeface="宋体" panose="02010600030101010101" pitchFamily="2" charset="-122"/>
                        <a:cs typeface="Cambria Math" panose="02040503050406030204" charset="0"/>
                      </a:rPr>
                      <m:t>𝑟𝑠</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𝑎𝑏</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baseline="30000">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baseline="30000">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baseline="30000">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其中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𝑠</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b="1" i="1">
                        <a:latin typeface="Cambria Math" panose="02040503050406030204" charset="0"/>
                        <a:ea typeface="宋体" panose="02010600030101010101" pitchFamily="2" charset="-122"/>
                        <a:cs typeface="Cambria Math" panose="02040503050406030204" charset="0"/>
                      </a:rPr>
                      <m:t>𝑸</m:t>
                    </m:r>
                    <m:r>
                      <a:rPr lang="en-US" altLang="zh-CN" sz="2800" i="1">
                        <a:latin typeface="Cambria Math" panose="02040503050406030204" charset="0"/>
                        <a:ea typeface="宋体" panose="02010600030101010101" pitchFamily="2" charset="-122"/>
                        <a:cs typeface="Cambria Math" panose="02040503050406030204" charset="0"/>
                      </a:rPr>
                      <m:t>.</m:t>
                    </m:r>
                  </m:oMath>
                </a14:m>
                <a:endParaRPr lang="en-US" altLang="zh-CN" sz="2800" i="1">
                  <a:latin typeface="Cambria Math" panose="02040503050406030204" charset="0"/>
                  <a:ea typeface="宋体" panose="02010600030101010101" pitchFamily="2" charset="-122"/>
                  <a:cs typeface="Cambria Math" panose="02040503050406030204" charset="0"/>
                </a:endParaRPr>
              </a:p>
            </p:txBody>
          </p:sp>
        </mc:Choice>
        <mc:Fallback>
          <p:sp>
            <p:nvSpPr>
              <p:cNvPr id="31" name="文本框 30"/>
              <p:cNvSpPr txBox="1">
                <a:spLocks noRot="1" noChangeAspect="1" noMove="1" noResize="1" noEditPoints="1" noAdjustHandles="1" noChangeArrowheads="1" noChangeShapeType="1" noTextEdit="1"/>
              </p:cNvSpPr>
              <p:nvPr/>
            </p:nvSpPr>
            <p:spPr>
              <a:xfrm>
                <a:off x="389890" y="3512185"/>
                <a:ext cx="11412220" cy="2634615"/>
              </a:xfrm>
              <a:prstGeom prst="rect">
                <a:avLst/>
              </a:prstGeom>
              <a:blipFill rotWithShape="1">
                <a:blip r:embed="rId1"/>
                <a:stretch>
                  <a:fillRect b="-169"/>
                </a:stretch>
              </a:blipFill>
            </p:spPr>
            <p:txBody>
              <a:bodyPr/>
              <a:lstStyle/>
              <a:p>
                <a:r>
                  <a:rPr lang="zh-CN" altLang="en-US">
                    <a:noFill/>
                  </a:rPr>
                  <a:t> </a:t>
                </a:r>
              </a:p>
            </p:txBody>
          </p:sp>
        </mc:Fallback>
      </mc:AlternateContent>
      <p:sp>
        <p:nvSpPr>
          <p:cNvPr id="32" name="文本框 31"/>
          <p:cNvSpPr txBox="1"/>
          <p:nvPr/>
        </p:nvSpPr>
        <p:spPr>
          <a:xfrm>
            <a:off x="1283970" y="614680"/>
            <a:ext cx="275272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分数指数幂</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1141730" y="1589405"/>
            <a:ext cx="7715250" cy="1922780"/>
          </a:xfrm>
          <a:prstGeom prst="rect">
            <a:avLst/>
          </a:prstGeom>
        </p:spPr>
      </p:pic>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83970" y="205105"/>
            <a:ext cx="481203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指数函数的图像与性质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1"/>
          <a:stretch>
            <a:fillRect/>
          </a:stretch>
        </p:blipFill>
        <p:spPr>
          <a:xfrm>
            <a:off x="721995" y="819785"/>
            <a:ext cx="10747375" cy="5774690"/>
          </a:xfrm>
          <a:prstGeom prst="rect">
            <a:avLst/>
          </a:prstGeom>
        </p:spPr>
      </p:pic>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389890" y="572135"/>
                <a:ext cx="11412220" cy="337883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）指数函数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m:t>
                    </m:r>
                    <m:r>
                      <a:rPr lang="en-US" sz="2800" i="1" baseline="30000">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,且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的图像和性质与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的取值有关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要特别注意分</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来研究</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需要熟记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如图所示是指数函数</a:t>
                </a:r>
                <a:r>
                  <a:rPr lang="en-US" altLang="zh-CN" sz="2800">
                    <a:latin typeface="宋体" panose="02010600030101010101" pitchFamily="2" charset="-122"/>
                    <a:ea typeface="宋体" panose="02010600030101010101" pitchFamily="2" charset="-122"/>
                    <a:cs typeface="宋体" panose="02010600030101010101" pitchFamily="2" charset="-122"/>
                  </a:rPr>
                  <a:t>(1)</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baseline="30000">
                        <a:latin typeface="Cambria Math" panose="02040503050406030204" charset="0"/>
                        <a:ea typeface="宋体" panose="02010600030101010101" pitchFamily="2" charset="-122"/>
                        <a:cs typeface="Cambria Math" panose="02040503050406030204" charset="0"/>
                      </a:rPr>
                      <m:t>𝑥</m:t>
                    </m:r>
                  </m:oMath>
                </a14:m>
                <a:r>
                  <a:rPr lang="en-US" altLang="zh-CN" sz="2800">
                    <a:latin typeface="宋体" panose="02010600030101010101" pitchFamily="2" charset="-122"/>
                    <a:ea typeface="宋体" panose="02010600030101010101" pitchFamily="2" charset="-122"/>
                    <a:cs typeface="宋体" panose="02010600030101010101" pitchFamily="2" charset="-122"/>
                  </a:rPr>
                  <a:t>,(2)</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baseline="30000">
                        <a:latin typeface="Cambria Math" panose="02040503050406030204" charset="0"/>
                        <a:ea typeface="宋体" panose="02010600030101010101" pitchFamily="2" charset="-122"/>
                        <a:cs typeface="Cambria Math" panose="02040503050406030204" charset="0"/>
                      </a:rPr>
                      <m:t>𝑥</m:t>
                    </m:r>
                  </m:oMath>
                </a14:m>
                <a:r>
                  <a:rPr lang="en-US" altLang="zh-CN" sz="2800">
                    <a:latin typeface="宋体" panose="02010600030101010101" pitchFamily="2" charset="-122"/>
                    <a:ea typeface="宋体" panose="02010600030101010101" pitchFamily="2" charset="-122"/>
                    <a:cs typeface="宋体" panose="02010600030101010101" pitchFamily="2" charset="-122"/>
                  </a:rPr>
                  <a:t>,(3)</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𝑐</m:t>
                    </m:r>
                    <m:r>
                      <a:rPr lang="en-US" sz="2800" i="1" baseline="30000">
                        <a:latin typeface="Cambria Math" panose="02040503050406030204" charset="0"/>
                        <a:ea typeface="宋体" panose="02010600030101010101" pitchFamily="2" charset="-122"/>
                        <a:cs typeface="Cambria Math" panose="02040503050406030204" charset="0"/>
                      </a:rPr>
                      <m:t>𝑥</m:t>
                    </m:r>
                  </m:oMath>
                </a14:m>
                <a:r>
                  <a:rPr lang="en-US" altLang="zh-CN" sz="2800">
                    <a:latin typeface="宋体" panose="02010600030101010101" pitchFamily="2" charset="-122"/>
                    <a:ea typeface="宋体" panose="02010600030101010101" pitchFamily="2" charset="-122"/>
                    <a:cs typeface="宋体" panose="02010600030101010101" pitchFamily="2" charset="-122"/>
                  </a:rPr>
                  <a:t>,(4)</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𝑑</m:t>
                    </m:r>
                    <m:r>
                      <a:rPr lang="en-US" sz="2800" i="1" baseline="30000">
                        <a:latin typeface="Cambria Math" panose="02040503050406030204" charset="0"/>
                        <a:ea typeface="宋体" panose="02010600030101010101" pitchFamily="2" charset="-122"/>
                        <a:cs typeface="Cambria Math" panose="02040503050406030204" charset="0"/>
                      </a:rPr>
                      <m:t>𝑥</m:t>
                    </m:r>
                  </m:oMath>
                </a14:m>
                <a:r>
                  <a:rPr lang="zh-CN" altLang="en-US" sz="2800">
                    <a:latin typeface="宋体" panose="02010600030101010101" pitchFamily="2" charset="-122"/>
                    <a:ea typeface="宋体" panose="02010600030101010101" pitchFamily="2" charset="-122"/>
                    <a:cs typeface="宋体" panose="02010600030101010101" pitchFamily="2" charset="-122"/>
                  </a:rPr>
                  <a:t>的图像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𝑐</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𝑑</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𝑏</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389890" y="572135"/>
                <a:ext cx="11412220" cy="3378835"/>
              </a:xfrm>
              <a:prstGeom prst="rect">
                <a:avLst/>
              </a:prstGeom>
              <a:blipFill rotWithShape="1">
                <a:blip r:embed="rId1"/>
                <a:stretch>
                  <a:fillRect t="-1259"/>
                </a:stretch>
              </a:blipFill>
            </p:spPr>
            <p:txBody>
              <a:bodyPr/>
              <a:lstStyle/>
              <a:p>
                <a:r>
                  <a:rPr lang="zh-CN" altLang="en-US">
                    <a:noFill/>
                  </a:rPr>
                  <a:t> </a:t>
                </a:r>
              </a:p>
            </p:txBody>
          </p:sp>
        </mc:Fallback>
      </mc:AlternateContent>
      <p:pic>
        <p:nvPicPr>
          <p:cNvPr id="3" name="图片 2" descr="屏幕截图 2025-09-15 150853"/>
          <p:cNvPicPr>
            <a:picLocks noChangeAspect="1"/>
          </p:cNvPicPr>
          <p:nvPr/>
        </p:nvPicPr>
        <p:blipFill>
          <a:blip r:embed="rId2"/>
          <a:srcRect t="6267" b="3969"/>
          <a:stretch>
            <a:fillRect/>
          </a:stretch>
        </p:blipFill>
        <p:spPr>
          <a:xfrm>
            <a:off x="4319905" y="3872230"/>
            <a:ext cx="3374390" cy="2753995"/>
          </a:xfrm>
          <a:prstGeom prst="rect">
            <a:avLst/>
          </a:prstGeom>
        </p:spPr>
      </p:pic>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0915" y="838200"/>
            <a:ext cx="5125720" cy="706755"/>
          </a:xfrm>
          <a:prstGeom prst="rect">
            <a:avLst/>
          </a:prstGeom>
          <a:noFill/>
        </p:spPr>
        <p:txBody>
          <a:bodyPr wrap="square" rtlCol="0">
            <a:spAutoFit/>
          </a:bodyPr>
          <a:lstStyle/>
          <a:p>
            <a:pPr algn="just"/>
            <a:r>
              <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rPr>
              <a:t>二、对数与对数函数</a:t>
            </a:r>
            <a:endParaRPr lang="zh-CN" altLang="en-US" sz="4000" b="1" dirty="0">
              <a:solidFill>
                <a:schemeClr val="accent1">
                  <a:lumMod val="75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045075" y="103187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36930" y="3270250"/>
                <a:ext cx="10518140" cy="218630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一般地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r>
                      <a:rPr lang="en-US" sz="2800" i="1" baseline="30000">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𝑁</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i="1">
                        <a:latin typeface="Cambria Math" panose="02040503050406030204" charset="0"/>
                        <a:ea typeface="宋体" panose="02010600030101010101" pitchFamily="2" charset="-122"/>
                        <a:cs typeface="Cambria Math" panose="02040503050406030204" charset="0"/>
                      </a:rPr>
                      <m:t>,且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叫做以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为底</a:t>
                </a:r>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𝑁</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的对数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记作</a:t>
                </a:r>
                <a14:m>
                  <m:oMath xmlns:m="http://schemas.openxmlformats.org/officeDocument/2006/math">
                    <m:r>
                      <a:rPr lang="en-US" sz="2800" i="1">
                        <a:latin typeface="Cambria Math" panose="02040503050406030204" charset="0"/>
                        <a:ea typeface="宋体" panose="02010600030101010101" pitchFamily="2" charset="-122"/>
                        <a:cs typeface="Cambria Math" panose="02040503050406030204" charset="0"/>
                      </a:rPr>
                      <m:t>𝑥</m:t>
                    </m:r>
                    <m:r>
                      <a:rPr lang="en-US" altLang="zh-CN" sz="2800" i="1">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log</m:t>
                    </m:r>
                    <m:r>
                      <a:rPr lang="en-US" altLang="zh-CN" sz="2800" i="1" baseline="-25000">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𝑁</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其中</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叫做对数的底数</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𝑁</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叫做真数</a:t>
                </a:r>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𝑁</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36930" y="3270250"/>
                <a:ext cx="10518140" cy="2186305"/>
              </a:xfrm>
              <a:prstGeom prst="rect">
                <a:avLst/>
              </a:prstGeom>
              <a:blipFill rotWithShape="1">
                <a:blip r:embed="rId1"/>
                <a:stretch>
                  <a:fillRect t="-1946"/>
                </a:stretch>
              </a:blipFill>
            </p:spPr>
            <p:txBody>
              <a:bodyPr/>
              <a:lstStyle/>
              <a:p>
                <a:r>
                  <a:rPr lang="zh-CN" altLang="en-US">
                    <a:noFill/>
                  </a:rPr>
                  <a:t> </a:t>
                </a:r>
              </a:p>
            </p:txBody>
          </p:sp>
        </mc:Fallback>
      </mc:AlternateContent>
      <p:sp>
        <p:nvSpPr>
          <p:cNvPr id="32" name="文本框 31"/>
          <p:cNvSpPr txBox="1"/>
          <p:nvPr/>
        </p:nvSpPr>
        <p:spPr>
          <a:xfrm>
            <a:off x="1447800" y="2133600"/>
            <a:ext cx="275272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对数的概念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89000" y="1900555"/>
                <a:ext cx="9559925" cy="4534535"/>
              </a:xfrm>
              <a:prstGeom prst="rect">
                <a:avLst/>
              </a:prstGeom>
              <a:noFill/>
            </p:spPr>
            <p:txBody>
              <a:bodyPr wrap="square" rtlCol="0">
                <a:noAutofit/>
              </a:bodyPr>
              <a:p>
                <a:pPr algn="just">
                  <a:lnSpc>
                    <a:spcPct val="16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对数的运算法则</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6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如果</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𝑎</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𝑀</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𝑁</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a:t>
                </a:r>
                <a:endParaRPr lang="zh-CN" altLang="en-US" sz="2800" i="1">
                  <a:latin typeface="微软雅黑" panose="020B0503020204020204" charset="-122"/>
                  <a:ea typeface="微软雅黑" panose="020B0503020204020204" charset="-122"/>
                  <a:cs typeface="Cambria Math" panose="02040503050406030204" charset="0"/>
                </a:endParaRPr>
              </a:p>
            </p:txBody>
          </p:sp>
        </mc:Choice>
        <mc:Fallback>
          <p:sp>
            <p:nvSpPr>
              <p:cNvPr id="31" name="文本框 30"/>
              <p:cNvSpPr txBox="1">
                <a:spLocks noRot="1" noChangeAspect="1" noMove="1" noResize="1" noEditPoints="1" noAdjustHandles="1" noChangeArrowheads="1" noChangeShapeType="1" noTextEdit="1"/>
              </p:cNvSpPr>
              <p:nvPr/>
            </p:nvSpPr>
            <p:spPr>
              <a:xfrm>
                <a:off x="889000" y="1900555"/>
                <a:ext cx="9559925" cy="4534535"/>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1529715" y="882650"/>
            <a:ext cx="48717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对数的性质与运算法则</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2"/>
          <a:stretch>
            <a:fillRect/>
          </a:stretch>
        </p:blipFill>
        <p:spPr>
          <a:xfrm>
            <a:off x="1589405" y="3578225"/>
            <a:ext cx="5444490" cy="2705100"/>
          </a:xfrm>
          <a:prstGeom prst="rect">
            <a:avLst/>
          </a:prstGeom>
        </p:spPr>
      </p:pic>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573.2293132648193,&quot;left&quot;:47.15,&quot;top&quot;:135.1,&quot;width&quot;:1121.004503626677}"/>
</p:tagLst>
</file>

<file path=ppt/tags/tag101.xml><?xml version="1.0" encoding="utf-8"?>
<p:tagLst xmlns:p="http://schemas.openxmlformats.org/presentationml/2006/main">
  <p:tag name="KSO_WM_DIAGRAM_VIRTUALLY_FRAME" val="{&quot;height&quot;:573.2293132648193,&quot;left&quot;:47.15,&quot;top&quot;:135.1,&quot;width&quot;:1121.004503626677}"/>
</p:tagLst>
</file>

<file path=ppt/tags/tag102.xml><?xml version="1.0" encoding="utf-8"?>
<p:tagLst xmlns:p="http://schemas.openxmlformats.org/presentationml/2006/main">
  <p:tag name="KSO_WM_DIAGRAM_VIRTUALLY_FRAME" val="{&quot;height&quot;:573.2293132648193,&quot;left&quot;:47.15,&quot;top&quot;:135.1,&quot;width&quot;:1121.004503626677}"/>
</p:tagLst>
</file>

<file path=ppt/tags/tag103.xml><?xml version="1.0" encoding="utf-8"?>
<p:tagLst xmlns:p="http://schemas.openxmlformats.org/presentationml/2006/main">
  <p:tag name="KSO_WM_DIAGRAM_VIRTUALLY_FRAME" val="{&quot;height&quot;:573.2293132648193,&quot;left&quot;:47.15,&quot;top&quot;:135.1,&quot;width&quot;:1121.004503626677}"/>
</p:tagLst>
</file>

<file path=ppt/tags/tag104.xml><?xml version="1.0" encoding="utf-8"?>
<p:tagLst xmlns:p="http://schemas.openxmlformats.org/presentationml/2006/main">
  <p:tag name="KSO_WM_DIAGRAM_VIRTUALLY_FRAME" val="{&quot;height&quot;:573.2293132648193,&quot;left&quot;:47.15,&quot;top&quot;:135.1,&quot;width&quot;:1121.004503626677}"/>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573.2293132648193,&quot;left&quot;:47.15,&quot;top&quot;:135.1,&quot;width&quot;:1121.004503626677}"/>
</p:tagLst>
</file>

<file path=ppt/tags/tag64.xml><?xml version="1.0" encoding="utf-8"?>
<p:tagLst xmlns:p="http://schemas.openxmlformats.org/presentationml/2006/main">
  <p:tag name="KSO_WM_DIAGRAM_VIRTUALLY_FRAME" val="{&quot;height&quot;:573.2293132648193,&quot;left&quot;:47.15,&quot;top&quot;:135.1,&quot;width&quot;:1121.004503626677}"/>
</p:tagLst>
</file>

<file path=ppt/tags/tag65.xml><?xml version="1.0" encoding="utf-8"?>
<p:tagLst xmlns:p="http://schemas.openxmlformats.org/presentationml/2006/main">
  <p:tag name="KSO_WM_DIAGRAM_VIRTUALLY_FRAME" val="{&quot;height&quot;:573.2293132648193,&quot;left&quot;:47.15,&quot;top&quot;:135.1,&quot;width&quot;:1121.004503626677}"/>
</p:tagLst>
</file>

<file path=ppt/tags/tag66.xml><?xml version="1.0" encoding="utf-8"?>
<p:tagLst xmlns:p="http://schemas.openxmlformats.org/presentationml/2006/main">
  <p:tag name="KSO_WM_DIAGRAM_VIRTUALLY_FRAME" val="{&quot;height&quot;:573.2293132648193,&quot;left&quot;:47.15,&quot;top&quot;:135.1,&quot;width&quot;:1121.004503626677}"/>
</p:tagLst>
</file>

<file path=ppt/tags/tag67.xml><?xml version="1.0" encoding="utf-8"?>
<p:tagLst xmlns:p="http://schemas.openxmlformats.org/presentationml/2006/main">
  <p:tag name="KSO_WM_DIAGRAM_VIRTUALLY_FRAME" val="{&quot;height&quot;:573.2293132648193,&quot;left&quot;:47.15,&quot;top&quot;:135.1,&quot;width&quot;:1121.004503626677}"/>
</p:tagLst>
</file>

<file path=ppt/tags/tag68.xml><?xml version="1.0" encoding="utf-8"?>
<p:tagLst xmlns:p="http://schemas.openxmlformats.org/presentationml/2006/main">
  <p:tag name="KSO_WM_DIAGRAM_VIRTUALLY_FRAME" val="{&quot;height&quot;:573.2293132648193,&quot;left&quot;:47.15,&quot;top&quot;:135.1,&quot;width&quot;:1121.004503626677}"/>
</p:tagLst>
</file>

<file path=ppt/tags/tag69.xml><?xml version="1.0" encoding="utf-8"?>
<p:tagLst xmlns:p="http://schemas.openxmlformats.org/presentationml/2006/main">
  <p:tag name="KSO_WM_DIAGRAM_VIRTUALLY_FRAME" val="{&quot;height&quot;:573.2293132648193,&quot;left&quot;:47.15,&quot;top&quot;:135.1,&quot;width&quot;:1121.00450362667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573.2293132648193,&quot;left&quot;:47.15,&quot;top&quot;:135.1,&quot;width&quot;:1121.004503626677}"/>
</p:tagLst>
</file>

<file path=ppt/tags/tag71.xml><?xml version="1.0" encoding="utf-8"?>
<p:tagLst xmlns:p="http://schemas.openxmlformats.org/presentationml/2006/main">
  <p:tag name="KSO_WM_DIAGRAM_VIRTUALLY_FRAME" val="{&quot;height&quot;:573.2293132648193,&quot;left&quot;:47.15,&quot;top&quot;:135.1,&quot;width&quot;:1121.004503626677}"/>
</p:tagLst>
</file>

<file path=ppt/tags/tag72.xml><?xml version="1.0" encoding="utf-8"?>
<p:tagLst xmlns:p="http://schemas.openxmlformats.org/presentationml/2006/main">
  <p:tag name="KSO_WM_DIAGRAM_VIRTUALLY_FRAME" val="{&quot;height&quot;:573.2293132648193,&quot;left&quot;:47.15,&quot;top&quot;:135.1,&quot;width&quot;:1121.004503626677}"/>
</p:tagLst>
</file>

<file path=ppt/tags/tag73.xml><?xml version="1.0" encoding="utf-8"?>
<p:tagLst xmlns:p="http://schemas.openxmlformats.org/presentationml/2006/main">
  <p:tag name="KSO_WM_DIAGRAM_VIRTUALLY_FRAME" val="{&quot;height&quot;:573.2293132648193,&quot;left&quot;:47.15,&quot;top&quot;:135.1,&quot;width&quot;:1121.004503626677}"/>
</p:tagLst>
</file>

<file path=ppt/tags/tag74.xml><?xml version="1.0" encoding="utf-8"?>
<p:tagLst xmlns:p="http://schemas.openxmlformats.org/presentationml/2006/main">
  <p:tag name="KSO_WM_DIAGRAM_VIRTUALLY_FRAME" val="{&quot;height&quot;:573.2293132648193,&quot;left&quot;:47.15,&quot;top&quot;:135.1,&quot;width&quot;:1121.004503626677}"/>
</p:tagLst>
</file>

<file path=ppt/tags/tag75.xml><?xml version="1.0" encoding="utf-8"?>
<p:tagLst xmlns:p="http://schemas.openxmlformats.org/presentationml/2006/main">
  <p:tag name="KSO_WM_DIAGRAM_VIRTUALLY_FRAME" val="{&quot;height&quot;:573.2293132648193,&quot;left&quot;:47.15,&quot;top&quot;:135.1,&quot;width&quot;:1121.004503626677}"/>
</p:tagLst>
</file>

<file path=ppt/tags/tag76.xml><?xml version="1.0" encoding="utf-8"?>
<p:tagLst xmlns:p="http://schemas.openxmlformats.org/presentationml/2006/main">
  <p:tag name="KSO_WM_DIAGRAM_VIRTUALLY_FRAME" val="{&quot;height&quot;:573.2293132648193,&quot;left&quot;:47.15,&quot;top&quot;:135.1,&quot;width&quot;:1121.004503626677}"/>
</p:tagLst>
</file>

<file path=ppt/tags/tag77.xml><?xml version="1.0" encoding="utf-8"?>
<p:tagLst xmlns:p="http://schemas.openxmlformats.org/presentationml/2006/main">
  <p:tag name="KSO_WM_DIAGRAM_VIRTUALLY_FRAME" val="{&quot;height&quot;:573.2293132648193,&quot;left&quot;:47.15,&quot;top&quot;:135.1,&quot;width&quot;:1121.004503626677}"/>
</p:tagLst>
</file>

<file path=ppt/tags/tag78.xml><?xml version="1.0" encoding="utf-8"?>
<p:tagLst xmlns:p="http://schemas.openxmlformats.org/presentationml/2006/main">
  <p:tag name="KSO_WM_DIAGRAM_VIRTUALLY_FRAME" val="{&quot;height&quot;:573.2293132648193,&quot;left&quot;:47.15,&quot;top&quot;:135.1,&quot;width&quot;:1121.004503626677}"/>
</p:tagLst>
</file>

<file path=ppt/tags/tag79.xml><?xml version="1.0" encoding="utf-8"?>
<p:tagLst xmlns:p="http://schemas.openxmlformats.org/presentationml/2006/main">
  <p:tag name="KSO_WM_DIAGRAM_VIRTUALLY_FRAME" val="{&quot;height&quot;:573.2293132648193,&quot;left&quot;:47.15,&quot;top&quot;:135.1,&quot;width&quot;:1121.004503626677}"/>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573.2293132648193,&quot;left&quot;:47.15,&quot;top&quot;:135.1,&quot;width&quot;:1121.004503626677}"/>
</p:tagLst>
</file>

<file path=ppt/tags/tag81.xml><?xml version="1.0" encoding="utf-8"?>
<p:tagLst xmlns:p="http://schemas.openxmlformats.org/presentationml/2006/main">
  <p:tag name="KSO_WM_DIAGRAM_VIRTUALLY_FRAME" val="{&quot;height&quot;:573.2293132648193,&quot;left&quot;:47.15,&quot;top&quot;:135.1,&quot;width&quot;:1121.004503626677}"/>
</p:tagLst>
</file>

<file path=ppt/tags/tag82.xml><?xml version="1.0" encoding="utf-8"?>
<p:tagLst xmlns:p="http://schemas.openxmlformats.org/presentationml/2006/main">
  <p:tag name="KSO_WM_DIAGRAM_VIRTUALLY_FRAME" val="{&quot;height&quot;:573.2293132648193,&quot;left&quot;:47.15,&quot;top&quot;:135.1,&quot;width&quot;:1121.004503626677}"/>
</p:tagLst>
</file>

<file path=ppt/tags/tag83.xml><?xml version="1.0" encoding="utf-8"?>
<p:tagLst xmlns:p="http://schemas.openxmlformats.org/presentationml/2006/main">
  <p:tag name="KSO_WM_DIAGRAM_VIRTUALLY_FRAME" val="{&quot;height&quot;:573.2293132648193,&quot;left&quot;:47.15,&quot;top&quot;:135.1,&quot;width&quot;:1121.004503626677}"/>
</p:tagLst>
</file>

<file path=ppt/tags/tag84.xml><?xml version="1.0" encoding="utf-8"?>
<p:tagLst xmlns:p="http://schemas.openxmlformats.org/presentationml/2006/main">
  <p:tag name="KSO_WM_DIAGRAM_VIRTUALLY_FRAME" val="{&quot;height&quot;:573.2293132648193,&quot;left&quot;:47.15,&quot;top&quot;:135.1,&quot;width&quot;:1121.004503626677}"/>
</p:tagLst>
</file>

<file path=ppt/tags/tag85.xml><?xml version="1.0" encoding="utf-8"?>
<p:tagLst xmlns:p="http://schemas.openxmlformats.org/presentationml/2006/main">
  <p:tag name="KSO_WM_DIAGRAM_VIRTUALLY_FRAME" val="{&quot;height&quot;:573.2293132648193,&quot;left&quot;:47.15,&quot;top&quot;:135.1,&quot;width&quot;:1121.004503626677}"/>
</p:tagLst>
</file>

<file path=ppt/tags/tag86.xml><?xml version="1.0" encoding="utf-8"?>
<p:tagLst xmlns:p="http://schemas.openxmlformats.org/presentationml/2006/main">
  <p:tag name="KSO_WM_DIAGRAM_VIRTUALLY_FRAME" val="{&quot;height&quot;:573.2293132648193,&quot;left&quot;:47.15,&quot;top&quot;:135.1,&quot;width&quot;:1121.004503626677}"/>
</p:tagLst>
</file>

<file path=ppt/tags/tag87.xml><?xml version="1.0" encoding="utf-8"?>
<p:tagLst xmlns:p="http://schemas.openxmlformats.org/presentationml/2006/main">
  <p:tag name="KSO_WM_DIAGRAM_VIRTUALLY_FRAME" val="{&quot;height&quot;:573.2293132648193,&quot;left&quot;:47.15,&quot;top&quot;:135.1,&quot;width&quot;:1121.004503626677}"/>
</p:tagLst>
</file>

<file path=ppt/tags/tag88.xml><?xml version="1.0" encoding="utf-8"?>
<p:tagLst xmlns:p="http://schemas.openxmlformats.org/presentationml/2006/main">
  <p:tag name="KSO_WM_DIAGRAM_VIRTUALLY_FRAME" val="{&quot;height&quot;:573.2293132648193,&quot;left&quot;:47.15,&quot;top&quot;:135.1,&quot;width&quot;:1121.004503626677}"/>
</p:tagLst>
</file>

<file path=ppt/tags/tag89.xml><?xml version="1.0" encoding="utf-8"?>
<p:tagLst xmlns:p="http://schemas.openxmlformats.org/presentationml/2006/main">
  <p:tag name="KSO_WM_DIAGRAM_VIRTUALLY_FRAME" val="{&quot;height&quot;:573.2293132648193,&quot;left&quot;:47.15,&quot;top&quot;:135.1,&quot;width&quot;:1121.004503626677}"/>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573.2293132648193,&quot;left&quot;:47.15,&quot;top&quot;:135.1,&quot;width&quot;:1121.004503626677}"/>
</p:tagLst>
</file>

<file path=ppt/tags/tag91.xml><?xml version="1.0" encoding="utf-8"?>
<p:tagLst xmlns:p="http://schemas.openxmlformats.org/presentationml/2006/main">
  <p:tag name="KSO_WM_DIAGRAM_VIRTUALLY_FRAME" val="{&quot;height&quot;:573.2293132648193,&quot;left&quot;:47.15,&quot;top&quot;:135.1,&quot;width&quot;:1121.004503626677}"/>
</p:tagLst>
</file>

<file path=ppt/tags/tag92.xml><?xml version="1.0" encoding="utf-8"?>
<p:tagLst xmlns:p="http://schemas.openxmlformats.org/presentationml/2006/main">
  <p:tag name="KSO_WM_DIAGRAM_VIRTUALLY_FRAME" val="{&quot;height&quot;:573.2293132648193,&quot;left&quot;:47.15,&quot;top&quot;:135.1,&quot;width&quot;:1121.004503626677}"/>
</p:tagLst>
</file>

<file path=ppt/tags/tag93.xml><?xml version="1.0" encoding="utf-8"?>
<p:tagLst xmlns:p="http://schemas.openxmlformats.org/presentationml/2006/main">
  <p:tag name="KSO_WM_DIAGRAM_VIRTUALLY_FRAME" val="{&quot;height&quot;:573.2293132648193,&quot;left&quot;:47.15,&quot;top&quot;:135.1,&quot;width&quot;:1121.004503626677}"/>
</p:tagLst>
</file>

<file path=ppt/tags/tag94.xml><?xml version="1.0" encoding="utf-8"?>
<p:tagLst xmlns:p="http://schemas.openxmlformats.org/presentationml/2006/main">
  <p:tag name="KSO_WM_DIAGRAM_VIRTUALLY_FRAME" val="{&quot;height&quot;:573.2293132648193,&quot;left&quot;:47.15,&quot;top&quot;:135.1,&quot;width&quot;:1121.004503626677}"/>
</p:tagLst>
</file>

<file path=ppt/tags/tag95.xml><?xml version="1.0" encoding="utf-8"?>
<p:tagLst xmlns:p="http://schemas.openxmlformats.org/presentationml/2006/main">
  <p:tag name="KSO_WM_DIAGRAM_VIRTUALLY_FRAME" val="{&quot;height&quot;:573.2293132648193,&quot;left&quot;:47.15,&quot;top&quot;:135.1,&quot;width&quot;:1121.004503626677}"/>
</p:tagLst>
</file>

<file path=ppt/tags/tag96.xml><?xml version="1.0" encoding="utf-8"?>
<p:tagLst xmlns:p="http://schemas.openxmlformats.org/presentationml/2006/main">
  <p:tag name="KSO_WM_DIAGRAM_VIRTUALLY_FRAME" val="{&quot;height&quot;:573.2293132648193,&quot;left&quot;:47.15,&quot;top&quot;:135.1,&quot;width&quot;:1121.004503626677}"/>
</p:tagLst>
</file>

<file path=ppt/tags/tag97.xml><?xml version="1.0" encoding="utf-8"?>
<p:tagLst xmlns:p="http://schemas.openxmlformats.org/presentationml/2006/main">
  <p:tag name="KSO_WM_DIAGRAM_VIRTUALLY_FRAME" val="{&quot;height&quot;:573.2293132648193,&quot;left&quot;:47.15,&quot;top&quot;:135.1,&quot;width&quot;:1121.004503626677}"/>
</p:tagLst>
</file>

<file path=ppt/tags/tag98.xml><?xml version="1.0" encoding="utf-8"?>
<p:tagLst xmlns:p="http://schemas.openxmlformats.org/presentationml/2006/main">
  <p:tag name="KSO_WM_DIAGRAM_VIRTUALLY_FRAME" val="{&quot;height&quot;:573.2293132648193,&quot;left&quot;:47.15,&quot;top&quot;:135.1,&quot;width&quot;:1121.004503626677}"/>
</p:tagLst>
</file>

<file path=ppt/tags/tag99.xml><?xml version="1.0" encoding="utf-8"?>
<p:tagLst xmlns:p="http://schemas.openxmlformats.org/presentationml/2006/main">
  <p:tag name="KSO_WM_DIAGRAM_VIRTUALLY_FRAME" val="{&quot;height&quot;:573.2293132648193,&quot;left&quot;:47.15,&quot;top&quot;:135.1,&quot;width&quot;:1121.004503626677}"/>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4543</Words>
  <Application>WPS 演示</Application>
  <PresentationFormat>宽屏</PresentationFormat>
  <Paragraphs>215</Paragraphs>
  <Slides>43</Slides>
  <Notes>4</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43</vt:i4>
      </vt:variant>
    </vt:vector>
  </HeadingPairs>
  <TitlesOfParts>
    <vt:vector size="58" baseType="lpstr">
      <vt:lpstr>Arial</vt:lpstr>
      <vt:lpstr>宋体</vt:lpstr>
      <vt:lpstr>Wingdings</vt:lpstr>
      <vt:lpstr>Wingdings</vt:lpstr>
      <vt:lpstr>微软雅黑</vt:lpstr>
      <vt:lpstr>方正粗黑宋简体</vt:lpstr>
      <vt:lpstr>黑体</vt:lpstr>
      <vt:lpstr>Cambria Math</vt:lpstr>
      <vt:lpstr>MS Mincho</vt:lpstr>
      <vt:lpstr>Segoe Print</vt:lpstr>
      <vt:lpstr>Arial Unicode MS</vt:lpstr>
      <vt:lpstr>Calibri</vt:lpstr>
      <vt:lpstr>WPS</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Freshhh®</cp:lastModifiedBy>
  <cp:revision>162</cp:revision>
  <dcterms:created xsi:type="dcterms:W3CDTF">2019-06-19T02:08:00Z</dcterms:created>
  <dcterms:modified xsi:type="dcterms:W3CDTF">2025-09-24T07:08:43Z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ICV">
    <vt:lpwstr>2A45D3C7E5EB49798EA8F0C3A0CB5ED4_13</vt:lpwstr>
  </property>
</Properties>
</file>