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35"/>
  </p:handoutMasterIdLst>
  <p:sldIdLst>
    <p:sldId id="332" r:id="rId10"/>
    <p:sldId id="319" r:id="rId12"/>
    <p:sldId id="321" r:id="rId13"/>
    <p:sldId id="476" r:id="rId14"/>
    <p:sldId id="477" r:id="rId15"/>
    <p:sldId id="478" r:id="rId16"/>
    <p:sldId id="479" r:id="rId17"/>
    <p:sldId id="480" r:id="rId18"/>
    <p:sldId id="481" r:id="rId19"/>
    <p:sldId id="482" r:id="rId20"/>
    <p:sldId id="483" r:id="rId21"/>
    <p:sldId id="484" r:id="rId22"/>
    <p:sldId id="485" r:id="rId23"/>
    <p:sldId id="486" r:id="rId24"/>
    <p:sldId id="487" r:id="rId25"/>
    <p:sldId id="488" r:id="rId26"/>
    <p:sldId id="489" r:id="rId27"/>
    <p:sldId id="490" r:id="rId28"/>
    <p:sldId id="491" r:id="rId29"/>
    <p:sldId id="492" r:id="rId30"/>
    <p:sldId id="493" r:id="rId31"/>
    <p:sldId id="494" r:id="rId32"/>
    <p:sldId id="276" r:id="rId33"/>
    <p:sldId id="306" r:id="rId34"/>
  </p:sldIdLst>
  <p:sldSz cx="12192000" cy="6858000"/>
  <p:notesSz cx="6858000" cy="9144000"/>
  <p:embeddedFontLst>
    <p:embeddedFont>
      <p:font typeface="微软雅黑" panose="020B0503020204020204" pitchFamily="34" charset="-122"/>
      <p:regular r:id="rId39"/>
    </p:embeddedFont>
    <p:embeddedFont>
      <p:font typeface="方正粗黑宋简体" panose="02000000000000000000" charset="-122"/>
      <p:regular r:id="rId40"/>
    </p:embeddedFont>
    <p:embeddedFont>
      <p:font typeface="黑体" panose="02010609060101010101" charset="-122"/>
      <p:regular r:id="rId41"/>
    </p:embeddedFont>
    <p:embeddedFont>
      <p:font typeface="等线" panose="02010600030101010101" charset="-122"/>
      <p:regular r:id="rId42"/>
    </p:embeddedFont>
    <p:embeddedFont>
      <p:font typeface="等线 Light" panose="02010600030101010101" charset="-122"/>
      <p:regular r:id="rId43"/>
    </p:embeddedFont>
    <p:embeddedFont>
      <p:font typeface="Calibri" panose="020F0502020204030204" charset="0"/>
      <p:regular r:id="rId44"/>
      <p:bold r:id="rId45"/>
      <p:italic r:id="rId46"/>
      <p:boldItalic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8" Type="http://schemas.openxmlformats.org/officeDocument/2006/relationships/tags" Target="tags/tag32.xml"/><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Master" Target="slideMasters/slideMaster3.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tags" Target="../tags/tag23.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tags" Target="../tags/tag29.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tags" Target="../tags/tag31.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130800" y="5536565"/>
            <a:ext cx="238506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信息</a:t>
            </a:r>
            <a:r>
              <a:rPr lang="zh-CN" altLang="en-US" sz="3600" b="1">
                <a:solidFill>
                  <a:schemeClr val="tx1">
                    <a:lumMod val="75000"/>
                    <a:lumOff val="25000"/>
                  </a:schemeClr>
                </a:solidFill>
                <a:latin typeface="黑体" panose="02010609060101010101" charset="-122"/>
                <a:ea typeface="黑体" panose="02010609060101010101" charset="-122"/>
              </a:rPr>
              <a:t>技术</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5730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三、互联网的接入方式</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互联网接入方式有电话线拨号接入、</a:t>
            </a:r>
            <a:r>
              <a:rPr sz="2800">
                <a:solidFill>
                  <a:srgbClr val="FF0000"/>
                </a:solidFill>
                <a:latin typeface="Times New Roman" panose="02020603050405020304" charset="0"/>
                <a:ea typeface="宋体" panose="02010600030101010101" pitchFamily="2" charset="-122"/>
                <a:cs typeface="Times New Roman" panose="02020603050405020304" charset="0"/>
              </a:rPr>
              <a:t>ISDN</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接入、</a:t>
            </a:r>
            <a:r>
              <a:rPr sz="2800">
                <a:solidFill>
                  <a:srgbClr val="FF0000"/>
                </a:solidFill>
                <a:latin typeface="Times New Roman" panose="02020603050405020304" charset="0"/>
                <a:ea typeface="宋体" panose="02010600030101010101" pitchFamily="2" charset="-122"/>
                <a:cs typeface="Times New Roman" panose="02020603050405020304" charset="0"/>
              </a:rPr>
              <a:t>ADSL</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接入、有线电视网接入、光纤接入、无线接入和电力网接入等。</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800">
                <a:solidFill>
                  <a:schemeClr val="tx1"/>
                </a:solidFill>
                <a:latin typeface="宋体" panose="02010600030101010101" pitchFamily="2" charset="-122"/>
                <a:ea typeface="宋体" panose="02010600030101010101" pitchFamily="2" charset="-122"/>
                <a:cs typeface="宋体" panose="02010600030101010101" pitchFamily="2" charset="-122"/>
              </a:rPr>
              <a:t>目前常见的接入方式主要是以下三种:</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(1)非对称数字用户环路</a:t>
            </a:r>
            <a:r>
              <a:rPr sz="2800">
                <a:solidFill>
                  <a:srgbClr val="FF0000"/>
                </a:solidFill>
                <a:latin typeface="Times New Roman" panose="02020603050405020304" charset="0"/>
                <a:ea typeface="宋体" panose="02010600030101010101" pitchFamily="2" charset="-122"/>
                <a:cs typeface="Times New Roman" panose="02020603050405020304" charset="0"/>
              </a:rPr>
              <a:t>(ADSL)</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a:latin typeface="Times New Roman" panose="02020603050405020304" charset="0"/>
                <a:ea typeface="宋体" panose="02010600030101010101" pitchFamily="2" charset="-122"/>
                <a:cs typeface="Times New Roman" panose="02020603050405020304" charset="0"/>
              </a:rPr>
              <a:t>ADSL</a:t>
            </a:r>
            <a:r>
              <a:rPr sz="2800">
                <a:latin typeface="宋体" panose="02010600030101010101" pitchFamily="2" charset="-122"/>
                <a:ea typeface="宋体" panose="02010600030101010101" pitchFamily="2" charset="-122"/>
                <a:cs typeface="宋体" panose="02010600030101010101" pitchFamily="2" charset="-122"/>
              </a:rPr>
              <a:t>技术是运行在原有普通电话线上的一种新的高速宽带技术,为用户提供上行、下行非对称的传输速率。上行可简单理解为上传数据, 如上传文件等;下行是指从网络下载数据,如下载文件等。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互联网的接入方式</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513205"/>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三、互联网的接入方式</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目前常见的接入方式主要是以下三种:</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(2)有线电视网是近几年随着网络应用的扩大而发展起来的宽带接入方式,主要是利用有线电视网进行数据传输。</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(3)光纤接入是利用光信号传输数据的互联网接入方式,特点是通信容量大、传输距离长及信号不易受电磁干扰及噪声的影响。</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互联网的接入方式</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99415"/>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540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70915" y="1529080"/>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四、网络接入方式对信息系统的影响</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在为信息系统选择网络接入方式时,主要考虑带宽、流量和资费等因素。带宽的大小决定网速的快慢,流量是指下载和上传产生的数据量。</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网络运营商会依据带宽的大小或在一定时间内使用的流量来确定相应的资费 ,不同的网络运营商之间的资费有所不同。</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54025"/>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网络接入方式对信息系统的影响</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5985" y="1320165"/>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四、网络接入方式对信息系统的影响</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1.网络带宽</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网络带宽是指单位时间内传输的比特</a:t>
            </a:r>
            <a:r>
              <a:rPr sz="2800">
                <a:latin typeface="Times New Roman" panose="02020603050405020304" charset="0"/>
                <a:ea typeface="宋体" panose="02010600030101010101" pitchFamily="2" charset="-122"/>
                <a:cs typeface="Times New Roman" panose="02020603050405020304" charset="0"/>
              </a:rPr>
              <a:t>(bit)</a:t>
            </a:r>
            <a:r>
              <a:rPr sz="2800">
                <a:latin typeface="宋体" panose="02010600030101010101" pitchFamily="2" charset="-122"/>
                <a:ea typeface="宋体" panose="02010600030101010101" pitchFamily="2" charset="-122"/>
                <a:cs typeface="宋体" panose="02010600030101010101" pitchFamily="2" charset="-122"/>
              </a:rPr>
              <a:t>数,通常用比特率来表示,单位是</a:t>
            </a:r>
            <a:r>
              <a:rPr sz="2800">
                <a:latin typeface="Times New Roman" panose="02020603050405020304" charset="0"/>
                <a:ea typeface="宋体" panose="02010600030101010101" pitchFamily="2" charset="-122"/>
                <a:cs typeface="Times New Roman" panose="02020603050405020304" charset="0"/>
              </a:rPr>
              <a:t>bps</a:t>
            </a:r>
            <a:r>
              <a:rPr sz="2800">
                <a:latin typeface="宋体" panose="02010600030101010101" pitchFamily="2" charset="-122"/>
                <a:ea typeface="宋体" panose="02010600030101010101" pitchFamily="2" charset="-122"/>
                <a:cs typeface="宋体" panose="02010600030101010101" pitchFamily="2" charset="-122"/>
              </a:rPr>
              <a:t>。描述带宽时常常会省略单位,如</a:t>
            </a:r>
            <a:r>
              <a:rPr sz="2800">
                <a:latin typeface="Times New Roman" panose="02020603050405020304" charset="0"/>
                <a:ea typeface="宋体" panose="02010600030101010101" pitchFamily="2" charset="-122"/>
                <a:cs typeface="Times New Roman" panose="02020603050405020304" charset="0"/>
              </a:rPr>
              <a:t>1Mbps</a:t>
            </a:r>
            <a:r>
              <a:rPr sz="2800">
                <a:latin typeface="宋体" panose="02010600030101010101" pitchFamily="2" charset="-122"/>
                <a:ea typeface="宋体" panose="02010600030101010101" pitchFamily="2" charset="-122"/>
                <a:cs typeface="宋体" panose="02010600030101010101" pitchFamily="2" charset="-122"/>
              </a:rPr>
              <a:t>带宽通常称作</a:t>
            </a:r>
            <a:r>
              <a:rPr sz="2800">
                <a:latin typeface="Times New Roman" panose="02020603050405020304" charset="0"/>
                <a:ea typeface="宋体" panose="02010600030101010101" pitchFamily="2" charset="-122"/>
                <a:cs typeface="Times New Roman" panose="02020603050405020304" charset="0"/>
              </a:rPr>
              <a:t>1M</a:t>
            </a:r>
            <a:r>
              <a:rPr sz="2800">
                <a:latin typeface="宋体" panose="02010600030101010101" pitchFamily="2" charset="-122"/>
                <a:ea typeface="宋体" panose="02010600030101010101" pitchFamily="2" charset="-122"/>
                <a:cs typeface="宋体" panose="02010600030101010101" pitchFamily="2" charset="-122"/>
              </a:rPr>
              <a:t>带宽。</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ts val="15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2.网速</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网速是指单位时间内传输的字节</a:t>
            </a:r>
            <a:r>
              <a:rPr sz="2800">
                <a:latin typeface="Times New Roman" panose="02020603050405020304" charset="0"/>
                <a:ea typeface="宋体" panose="02010600030101010101" pitchFamily="2" charset="-122"/>
                <a:cs typeface="Times New Roman" panose="02020603050405020304" charset="0"/>
              </a:rPr>
              <a:t>(Byte)</a:t>
            </a:r>
            <a:r>
              <a:rPr sz="2800">
                <a:latin typeface="宋体" panose="02010600030101010101" pitchFamily="2" charset="-122"/>
                <a:ea typeface="宋体" panose="02010600030101010101" pitchFamily="2" charset="-122"/>
                <a:cs typeface="宋体" panose="02010600030101010101" pitchFamily="2" charset="-122"/>
              </a:rPr>
              <a:t>数,如</a:t>
            </a:r>
            <a:r>
              <a:rPr sz="2800">
                <a:latin typeface="Times New Roman" panose="02020603050405020304" charset="0"/>
                <a:ea typeface="宋体" panose="02010600030101010101" pitchFamily="2" charset="-122"/>
                <a:cs typeface="Times New Roman" panose="02020603050405020304" charset="0"/>
              </a:rPr>
              <a:t>1MB/s</a:t>
            </a:r>
            <a:r>
              <a:rPr sz="2800">
                <a:latin typeface="宋体" panose="02010600030101010101" pitchFamily="2" charset="-122"/>
                <a:ea typeface="宋体" panose="02010600030101010101" pitchFamily="2" charset="-122"/>
                <a:cs typeface="宋体" panose="02010600030101010101" pitchFamily="2" charset="-122"/>
              </a:rPr>
              <a:t>。例如,</a:t>
            </a:r>
            <a:r>
              <a:rPr sz="2800">
                <a:latin typeface="Times New Roman" panose="02020603050405020304" charset="0"/>
                <a:ea typeface="宋体" panose="02010600030101010101" pitchFamily="2" charset="-122"/>
                <a:cs typeface="Times New Roman" panose="02020603050405020304" charset="0"/>
              </a:rPr>
              <a:t>4M</a:t>
            </a:r>
            <a:r>
              <a:rPr sz="2800">
                <a:latin typeface="宋体" panose="02010600030101010101" pitchFamily="2" charset="-122"/>
                <a:ea typeface="宋体" panose="02010600030101010101" pitchFamily="2" charset="-122"/>
                <a:cs typeface="宋体" panose="02010600030101010101" pitchFamily="2" charset="-122"/>
              </a:rPr>
              <a:t>带宽转换成网速,即</a:t>
            </a:r>
            <a:r>
              <a:rPr sz="2800">
                <a:latin typeface="Times New Roman" panose="02020603050405020304" charset="0"/>
                <a:ea typeface="宋体" panose="02010600030101010101" pitchFamily="2" charset="-122"/>
                <a:cs typeface="Times New Roman" panose="02020603050405020304" charset="0"/>
              </a:rPr>
              <a:t>4096Kb/s</a:t>
            </a:r>
            <a:r>
              <a:rPr sz="2800">
                <a:latin typeface="宋体" panose="02010600030101010101" pitchFamily="2" charset="-122"/>
                <a:ea typeface="宋体" panose="02010600030101010101" pitchFamily="2" charset="-122"/>
                <a:cs typeface="宋体" panose="02010600030101010101" pitchFamily="2" charset="-122"/>
              </a:rPr>
              <a:t>,相当于</a:t>
            </a:r>
            <a:r>
              <a:rPr sz="2800">
                <a:latin typeface="Times New Roman" panose="02020603050405020304" charset="0"/>
                <a:ea typeface="宋体" panose="02010600030101010101" pitchFamily="2" charset="-122"/>
                <a:cs typeface="Times New Roman" panose="02020603050405020304" charset="0"/>
              </a:rPr>
              <a:t>512KB/s</a:t>
            </a:r>
            <a:r>
              <a:rPr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网络接入方式对信息系统的影响</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37590" y="1243330"/>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五、网络配置参数</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1.IP地址</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(1)IP地址的概念。</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IP地址(Internet Protocol address)指的是互联网协议地址,是互联网中每个设备必须拥有的一个唯一的识别码,是用来识别网络设备的一串数字。</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目前使用的</a:t>
            </a:r>
            <a:r>
              <a:rPr sz="2800">
                <a:latin typeface="Times New Roman" panose="02020603050405020304" charset="0"/>
                <a:ea typeface="宋体" panose="02010600030101010101" pitchFamily="2" charset="-122"/>
                <a:cs typeface="Times New Roman" panose="02020603050405020304" charset="0"/>
              </a:rPr>
              <a:t>IP</a:t>
            </a:r>
            <a:r>
              <a:rPr sz="2800">
                <a:latin typeface="宋体" panose="02010600030101010101" pitchFamily="2" charset="-122"/>
                <a:ea typeface="宋体" panose="02010600030101010101" pitchFamily="2" charset="-122"/>
                <a:cs typeface="宋体" panose="02010600030101010101" pitchFamily="2" charset="-122"/>
              </a:rPr>
              <a:t>地址有</a:t>
            </a:r>
            <a:r>
              <a:rPr sz="2800">
                <a:latin typeface="Times New Roman" panose="02020603050405020304" charset="0"/>
                <a:ea typeface="宋体" panose="02010600030101010101" pitchFamily="2" charset="-122"/>
                <a:cs typeface="Times New Roman" panose="02020603050405020304" charset="0"/>
              </a:rPr>
              <a:t>IPv4</a:t>
            </a:r>
            <a:r>
              <a:rPr sz="2800">
                <a:latin typeface="宋体" panose="02010600030101010101" pitchFamily="2" charset="-122"/>
                <a:ea typeface="宋体" panose="02010600030101010101" pitchFamily="2" charset="-122"/>
                <a:cs typeface="宋体" panose="02010600030101010101" pitchFamily="2" charset="-122"/>
              </a:rPr>
              <a:t>和</a:t>
            </a:r>
            <a:r>
              <a:rPr sz="2800">
                <a:latin typeface="Times New Roman" panose="02020603050405020304" charset="0"/>
                <a:ea typeface="宋体" panose="02010600030101010101" pitchFamily="2" charset="-122"/>
                <a:cs typeface="Times New Roman" panose="02020603050405020304" charset="0"/>
              </a:rPr>
              <a:t>IPv6</a:t>
            </a:r>
            <a:r>
              <a:rPr sz="2800">
                <a:latin typeface="宋体" panose="02010600030101010101" pitchFamily="2" charset="-122"/>
                <a:ea typeface="宋体" panose="02010600030101010101" pitchFamily="2" charset="-122"/>
                <a:cs typeface="宋体" panose="02010600030101010101" pitchFamily="2" charset="-122"/>
              </a:rPr>
              <a:t>两个版本。</a:t>
            </a:r>
            <a:r>
              <a:rPr sz="2800">
                <a:latin typeface="Times New Roman" panose="02020603050405020304" charset="0"/>
                <a:ea typeface="宋体" panose="02010600030101010101" pitchFamily="2" charset="-122"/>
                <a:cs typeface="Times New Roman" panose="02020603050405020304" charset="0"/>
              </a:rPr>
              <a:t>IPv4</a:t>
            </a:r>
            <a:r>
              <a:rPr sz="2800">
                <a:latin typeface="宋体" panose="02010600030101010101" pitchFamily="2" charset="-122"/>
                <a:ea typeface="宋体" panose="02010600030101010101" pitchFamily="2" charset="-122"/>
                <a:cs typeface="宋体" panose="02010600030101010101" pitchFamily="2" charset="-122"/>
              </a:rPr>
              <a:t>采用32位地址长度,大约有43亿个IP地址。</a:t>
            </a:r>
            <a:r>
              <a:rPr sz="2800">
                <a:latin typeface="Times New Roman" panose="02020603050405020304" charset="0"/>
                <a:ea typeface="宋体" panose="02010600030101010101" pitchFamily="2" charset="-122"/>
                <a:cs typeface="Times New Roman" panose="02020603050405020304" charset="0"/>
              </a:rPr>
              <a:t>IPv6</a:t>
            </a:r>
            <a:r>
              <a:rPr sz="2800">
                <a:latin typeface="宋体" panose="02010600030101010101" pitchFamily="2" charset="-122"/>
                <a:ea typeface="宋体" panose="02010600030101010101" pitchFamily="2" charset="-122"/>
                <a:cs typeface="宋体" panose="02010600030101010101" pitchFamily="2" charset="-122"/>
              </a:rPr>
              <a:t>采用128位地址长度,使IP地址数量剧增。</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网络配置参数</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40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8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52830" y="1345565"/>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(2)IP地址的表示(以</a:t>
            </a:r>
            <a:r>
              <a:rPr sz="2800">
                <a:solidFill>
                  <a:srgbClr val="FF0000"/>
                </a:solidFill>
                <a:latin typeface="Times New Roman" panose="02020603050405020304" charset="0"/>
                <a:ea typeface="宋体" panose="02010600030101010101" pitchFamily="2" charset="-122"/>
                <a:cs typeface="Times New Roman" panose="02020603050405020304" charset="0"/>
              </a:rPr>
              <a:t>IPv4</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为例)。</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①二进制表示法</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Times New Roman" panose="02020603050405020304" charset="0"/>
                <a:ea typeface="宋体" panose="02010600030101010101" pitchFamily="2" charset="-122"/>
                <a:cs typeface="Times New Roman" panose="02020603050405020304" charset="0"/>
              </a:rPr>
              <a:t>IP</a:t>
            </a:r>
            <a:r>
              <a:rPr sz="2800">
                <a:latin typeface="宋体" panose="02010600030101010101" pitchFamily="2" charset="-122"/>
                <a:ea typeface="宋体" panose="02010600030101010101" pitchFamily="2" charset="-122"/>
                <a:cs typeface="宋体" panose="02010600030101010101" pitchFamily="2" charset="-122"/>
              </a:rPr>
              <a:t>地址由32位二进制数组成,分割为4段8位二进制数。</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②“点分十进制”</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将4段的8位二进制数,转换为相应的十进制数,即可由4个整数组成,每个整数由下圆点“.”分隔,每个整数范围是0~255。</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86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网络配置参数</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40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8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52830" y="1436370"/>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例如,一个</a:t>
            </a:r>
            <a:r>
              <a:rPr sz="2800">
                <a:latin typeface="Times New Roman" panose="02020603050405020304" charset="0"/>
                <a:ea typeface="宋体" panose="02010600030101010101" pitchFamily="2" charset="-122"/>
                <a:cs typeface="Times New Roman" panose="02020603050405020304" charset="0"/>
              </a:rPr>
              <a:t> IPv4 </a:t>
            </a:r>
            <a:r>
              <a:rPr sz="2800">
                <a:latin typeface="宋体" panose="02010600030101010101" pitchFamily="2" charset="-122"/>
                <a:ea typeface="宋体" panose="02010600030101010101" pitchFamily="2" charset="-122"/>
                <a:cs typeface="宋体" panose="02010600030101010101" pitchFamily="2" charset="-122"/>
              </a:rPr>
              <a:t>地址如下:</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这个IP地址用“点分十进制”表示为:192.168.0.1。</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③每个IP地址又分为网络号和主机号两部分。</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86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网络配置参数</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052830" y="2268220"/>
            <a:ext cx="10074275" cy="1733550"/>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436370"/>
            <a:ext cx="1066800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(3)IP地址的分类。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根据网络规模的不同将IP地址分成A类、B类、C类、D类和E类5种地址格式。常用的IP地址主要是A、B、C三类。</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①A类:段1取值范围为</a:t>
            </a:r>
            <a:r>
              <a:rPr sz="2800">
                <a:latin typeface="Times New Roman" panose="02020603050405020304" charset="0"/>
                <a:ea typeface="宋体" panose="02010600030101010101" pitchFamily="2" charset="-122"/>
                <a:cs typeface="Times New Roman" panose="02020603050405020304" charset="0"/>
              </a:rPr>
              <a:t>1~127</a:t>
            </a:r>
            <a:r>
              <a:rPr sz="2800">
                <a:latin typeface="宋体" panose="02010600030101010101" pitchFamily="2" charset="-122"/>
                <a:ea typeface="宋体" panose="02010600030101010101" pitchFamily="2" charset="-122"/>
                <a:cs typeface="宋体" panose="02010600030101010101" pitchFamily="2" charset="-122"/>
              </a:rPr>
              <a:t>;A类地址适用于大型计算机网络。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②B类:段1取值范围为</a:t>
            </a:r>
            <a:r>
              <a:rPr sz="2800">
                <a:latin typeface="Times New Roman" panose="02020603050405020304" charset="0"/>
                <a:ea typeface="宋体" panose="02010600030101010101" pitchFamily="2" charset="-122"/>
                <a:cs typeface="Times New Roman" panose="02020603050405020304" charset="0"/>
              </a:rPr>
              <a:t>128~191</a:t>
            </a:r>
            <a:r>
              <a:rPr sz="2800">
                <a:latin typeface="宋体" panose="02010600030101010101" pitchFamily="2" charset="-122"/>
                <a:ea typeface="宋体" panose="02010600030101010101" pitchFamily="2" charset="-122"/>
                <a:cs typeface="宋体" panose="02010600030101010101" pitchFamily="2" charset="-122"/>
              </a:rPr>
              <a:t>;B类地址适用于中型计算机网络。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③C类:段1取值范围为</a:t>
            </a:r>
            <a:r>
              <a:rPr sz="2800">
                <a:latin typeface="Times New Roman" panose="02020603050405020304" charset="0"/>
                <a:ea typeface="宋体" panose="02010600030101010101" pitchFamily="2" charset="-122"/>
                <a:cs typeface="Times New Roman" panose="02020603050405020304" charset="0"/>
              </a:rPr>
              <a:t>192~223</a:t>
            </a:r>
            <a:r>
              <a:rPr sz="2800">
                <a:latin typeface="宋体" panose="02010600030101010101" pitchFamily="2" charset="-122"/>
                <a:ea typeface="宋体" panose="02010600030101010101" pitchFamily="2" charset="-122"/>
                <a:cs typeface="宋体" panose="02010600030101010101" pitchFamily="2" charset="-122"/>
              </a:rPr>
              <a:t>;C类地址适用于计算机数量少的小型网络。</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网络配置参数</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93140" y="1242695"/>
            <a:ext cx="10400030" cy="5233035"/>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2.子网掩码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(1)子网掩码的作用。</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子网掩码(subnet mask)的作用是将IP地址划分成网络地址和主机地址两部分</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子网掩码不能单独存在,它必须结合IP地址一起使用。子网掩码与IP地址格式一致,由32位0和1组成。</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(2)子网掩码使用方法。</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子网掩码中的“1”表示网络地址,“0”表示主机地址。</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例如,设置IP地址</a:t>
            </a:r>
            <a:r>
              <a:rPr sz="2800">
                <a:latin typeface="Times New Roman" panose="02020603050405020304" charset="0"/>
                <a:ea typeface="宋体" panose="02010600030101010101" pitchFamily="2" charset="-122"/>
                <a:cs typeface="Times New Roman" panose="02020603050405020304" charset="0"/>
              </a:rPr>
              <a:t>192.168.1.1</a:t>
            </a:r>
            <a:r>
              <a:rPr sz="2800">
                <a:latin typeface="宋体" panose="02010600030101010101" pitchFamily="2" charset="-122"/>
                <a:ea typeface="宋体" panose="02010600030101010101" pitchFamily="2" charset="-122"/>
                <a:cs typeface="宋体" panose="02010600030101010101" pitchFamily="2" charset="-122"/>
              </a:rPr>
              <a:t>的子网掩码为</a:t>
            </a:r>
            <a:r>
              <a:rPr sz="2800">
                <a:latin typeface="Times New Roman" panose="02020603050405020304" charset="0"/>
                <a:ea typeface="宋体" panose="02010600030101010101" pitchFamily="2" charset="-122"/>
                <a:cs typeface="Times New Roman" panose="02020603050405020304" charset="0"/>
              </a:rPr>
              <a:t>255.255.255.0</a:t>
            </a:r>
            <a:r>
              <a:rPr sz="2800">
                <a:latin typeface="宋体" panose="02010600030101010101" pitchFamily="2" charset="-122"/>
                <a:ea typeface="宋体" panose="02010600030101010101" pitchFamily="2" charset="-122"/>
                <a:cs typeface="宋体" panose="02010600030101010101" pitchFamily="2" charset="-122"/>
              </a:rPr>
              <a:t>,即</a:t>
            </a:r>
            <a:r>
              <a:rPr sz="2800">
                <a:latin typeface="Times New Roman" panose="02020603050405020304" charset="0"/>
                <a:ea typeface="宋体" panose="02010600030101010101" pitchFamily="2" charset="-122"/>
                <a:cs typeface="Times New Roman" panose="02020603050405020304" charset="0"/>
              </a:rPr>
              <a:t>11111111.11111111.11111111.00000000</a:t>
            </a:r>
            <a:r>
              <a:rPr sz="2800">
                <a:latin typeface="宋体" panose="02010600030101010101" pitchFamily="2" charset="-122"/>
                <a:ea typeface="宋体" panose="02010600030101010101" pitchFamily="2" charset="-122"/>
                <a:cs typeface="宋体" panose="02010600030101010101" pitchFamily="2" charset="-122"/>
              </a:rPr>
              <a:t>,表示该P地址的前三段为网络地址,最后一段为主机地址。</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网络配置参数</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99415"/>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540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35380" y="1436370"/>
            <a:ext cx="104000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六、域名和域名系统</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1.域名</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域名是由一串用点分隔的字符组成的互联网上某一台计算机或计算机组的名称,用于在数据传输时标识计算机的电子方位,方便记忆和使用。如百度网站的域名:</a:t>
            </a:r>
            <a:r>
              <a:rPr sz="2800">
                <a:latin typeface="Times New Roman" panose="02020603050405020304" charset="0"/>
                <a:ea typeface="宋体" panose="02010600030101010101" pitchFamily="2" charset="-122"/>
                <a:cs typeface="Times New Roman" panose="02020603050405020304" charset="0"/>
              </a:rPr>
              <a:t>www.baidu.com</a:t>
            </a:r>
            <a:r>
              <a:rPr sz="2800">
                <a:latin typeface="宋体" panose="02010600030101010101" pitchFamily="2" charset="-122"/>
                <a:ea typeface="宋体" panose="02010600030101010101" pitchFamily="2" charset="-122"/>
                <a:cs typeface="宋体" panose="02010600030101010101" pitchFamily="2" charset="-122"/>
              </a:rPr>
              <a:t>,其对应IP地址为</a:t>
            </a:r>
            <a:r>
              <a:rPr sz="2800">
                <a:latin typeface="Times New Roman" panose="02020603050405020304" charset="0"/>
                <a:ea typeface="宋体" panose="02010600030101010101" pitchFamily="2" charset="-122"/>
                <a:cs typeface="Times New Roman" panose="02020603050405020304" charset="0"/>
              </a:rPr>
              <a:t>119.75.217.109</a:t>
            </a:r>
            <a:r>
              <a:rPr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54025"/>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域名和域名系统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855345"/>
            <a:ext cx="9265285" cy="1568450"/>
          </a:xfrm>
          <a:prstGeom prst="rect">
            <a:avLst/>
          </a:prstGeom>
          <a:noFill/>
        </p:spPr>
        <p:txBody>
          <a:bodyPr wrap="square" rtlCol="0">
            <a:spAutoFit/>
            <a:scene3d>
              <a:camera prst="orthographicFront"/>
              <a:lightRig rig="threePt" dir="t"/>
            </a:scene3d>
          </a:bodyPr>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2" name="文本框 1"/>
          <p:cNvSpPr txBox="1"/>
          <p:nvPr>
            <p:custDataLst>
              <p:tags r:id="rId1"/>
            </p:custDataLst>
          </p:nvPr>
        </p:nvSpPr>
        <p:spPr>
          <a:xfrm>
            <a:off x="2699385" y="2886075"/>
            <a:ext cx="6824345"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必修二   信息系统与社会</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34" name="文本框 33"/>
          <p:cNvSpPr txBox="1"/>
          <p:nvPr>
            <p:custDataLst>
              <p:tags r:id="rId2"/>
            </p:custDataLst>
          </p:nvPr>
        </p:nvSpPr>
        <p:spPr>
          <a:xfrm>
            <a:off x="2468245" y="4192905"/>
            <a:ext cx="7258685"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主题三   信息系统的网络</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71550" y="1477645"/>
            <a:ext cx="10400030" cy="3792855"/>
          </a:xfrm>
          <a:prstGeom prst="rect">
            <a:avLst/>
          </a:prstGeom>
          <a:noFill/>
        </p:spPr>
        <p:txBody>
          <a:bodyPr wrap="square" rtlCol="0">
            <a:noAutofit/>
          </a:bodyPr>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2.域名系统</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域名虽然容易被记忆,但是无法直接被网络设备所识别。事实上,计算机只能识别IP地址,为了定位,域名必须依赖网上的“域名系统”</a:t>
            </a:r>
            <a:r>
              <a:rPr sz="2800">
                <a:latin typeface="Times New Roman" panose="02020603050405020304" charset="0"/>
                <a:ea typeface="宋体" panose="02010600030101010101" pitchFamily="2" charset="-122"/>
                <a:cs typeface="Times New Roman" panose="02020603050405020304" charset="0"/>
              </a:rPr>
              <a:t>(Domain Name System,DNS)</a:t>
            </a:r>
            <a:r>
              <a:rPr sz="2800">
                <a:latin typeface="宋体" panose="02010600030101010101" pitchFamily="2" charset="-122"/>
                <a:ea typeface="宋体" panose="02010600030101010101" pitchFamily="2" charset="-122"/>
                <a:cs typeface="宋体" panose="02010600030101010101" pitchFamily="2" charset="-122"/>
              </a:rPr>
              <a:t>来实现域名和与之对应的</a:t>
            </a:r>
            <a:r>
              <a:rPr sz="2800">
                <a:latin typeface="Times New Roman" panose="02020603050405020304" charset="0"/>
                <a:ea typeface="宋体" panose="02010600030101010101" pitchFamily="2" charset="-122"/>
                <a:cs typeface="Times New Roman" panose="02020603050405020304" charset="0"/>
              </a:rPr>
              <a:t>IP</a:t>
            </a:r>
            <a:r>
              <a:rPr sz="2800">
                <a:latin typeface="宋体" panose="02010600030101010101" pitchFamily="2" charset="-122"/>
                <a:ea typeface="宋体" panose="02010600030101010101" pitchFamily="2" charset="-122"/>
                <a:cs typeface="宋体" panose="02010600030101010101" pitchFamily="2" charset="-122"/>
              </a:rPr>
              <a:t>地址的自动翻译,这样,用户在访问互联网时,输入域名,</a:t>
            </a:r>
            <a:r>
              <a:rPr sz="2800">
                <a:latin typeface="Times New Roman" panose="02020603050405020304" charset="0"/>
                <a:ea typeface="宋体" panose="02010600030101010101" pitchFamily="2" charset="-122"/>
                <a:cs typeface="Times New Roman" panose="02020603050405020304" charset="0"/>
              </a:rPr>
              <a:t>DNS</a:t>
            </a:r>
            <a:r>
              <a:rPr sz="2800">
                <a:latin typeface="宋体" panose="02010600030101010101" pitchFamily="2" charset="-122"/>
                <a:ea typeface="宋体" panose="02010600030101010101" pitchFamily="2" charset="-122"/>
                <a:cs typeface="宋体" panose="02010600030101010101" pitchFamily="2" charset="-122"/>
              </a:rPr>
              <a:t>会自动将域名解析为计算机能读取的</a:t>
            </a:r>
            <a:r>
              <a:rPr sz="2800">
                <a:latin typeface="Times New Roman" panose="02020603050405020304" charset="0"/>
                <a:ea typeface="宋体" panose="02010600030101010101" pitchFamily="2" charset="-122"/>
                <a:cs typeface="Times New Roman" panose="02020603050405020304" charset="0"/>
              </a:rPr>
              <a:t>IP</a:t>
            </a:r>
            <a:r>
              <a:rPr sz="2800">
                <a:latin typeface="宋体" panose="02010600030101010101" pitchFamily="2" charset="-122"/>
                <a:ea typeface="宋体" panose="02010600030101010101" pitchFamily="2" charset="-122"/>
                <a:cs typeface="宋体" panose="02010600030101010101" pitchFamily="2" charset="-122"/>
              </a:rPr>
              <a:t>地址,这一过程就是域名解析。</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域名和域名系统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08405"/>
            <a:ext cx="10400030" cy="4998720"/>
          </a:xfrm>
          <a:prstGeom prst="rect">
            <a:avLst/>
          </a:prstGeom>
          <a:noFill/>
        </p:spPr>
        <p:txBody>
          <a:bodyPr wrap="square" rtlCol="0">
            <a:noAutofit/>
          </a:bodyPr>
          <a:p>
            <a:pPr indent="0" algn="just" fontAlgn="auto">
              <a:lnSpc>
                <a:spcPct val="10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3.域名的组成</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0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域名采用树状结构,分为根域名、顶级域名、二级域名、子域名、主机名。域名系统规定了最重要的域,即顶级域名的值。顶级域名允许两种完全不同的方式:地理和组织。</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00000"/>
              </a:lnSpc>
              <a:spcBef>
                <a:spcPts val="0"/>
              </a:spcBef>
              <a:spcAft>
                <a:spcPts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常见的顶级域名:</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0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(1)按国家(或地区)划分。</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域名和域名系统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593215" y="3995420"/>
            <a:ext cx="9496425" cy="2642870"/>
          </a:xfrm>
          <a:prstGeom prst="rect">
            <a:avLst/>
          </a:prstGeom>
        </p:spPr>
      </p:pic>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18870" y="1477645"/>
            <a:ext cx="10400030" cy="4998720"/>
          </a:xfrm>
          <a:prstGeom prst="rect">
            <a:avLst/>
          </a:prstGeom>
          <a:noFill/>
        </p:spPr>
        <p:txBody>
          <a:bodyPr wrap="square" rtlCol="0">
            <a:noAutofit/>
          </a:bodyPr>
          <a:p>
            <a:pPr indent="0" algn="just" fontAlgn="auto">
              <a:lnSpc>
                <a:spcPct val="100000"/>
              </a:lnSpc>
              <a:spcBef>
                <a:spcPts val="0"/>
              </a:spcBef>
              <a:spcAft>
                <a:spcPts val="0"/>
              </a:spcAft>
            </a:pPr>
            <a:r>
              <a:rPr sz="2800">
                <a:solidFill>
                  <a:srgbClr val="FF0000"/>
                </a:solidFill>
                <a:latin typeface="宋体" panose="02010600030101010101" pitchFamily="2" charset="-122"/>
                <a:ea typeface="宋体" panose="02010600030101010101" pitchFamily="2" charset="-122"/>
                <a:cs typeface="宋体" panose="02010600030101010101" pitchFamily="2" charset="-122"/>
              </a:rPr>
              <a:t>(2)按组织机构划分。</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690880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域名和域名系统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1190625" y="2183765"/>
            <a:ext cx="9933940" cy="311785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122870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信息</a:t>
            </a:r>
            <a:r>
              <a:rPr lang="zh-CN" altLang="en-US" sz="2800">
                <a:latin typeface="黑体" panose="02010609060101010101" charset="-122"/>
                <a:ea typeface="黑体" panose="02010609060101010101" charset="-122"/>
                <a:cs typeface="黑体" panose="02010609060101010101" charset="-122"/>
              </a:rPr>
              <a:t>技术课件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727200"/>
            <a:ext cx="10967085"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—、计算机网络的分类及结构</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1.按网络信号传输介质划分</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计算机网络可分为有线网络和无线网络,相应的网络连接方式可分为有线连接和无线连接两种。</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(1)有线连接是指通过网线传输数据。</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优点:具有高的带宽和较好的抗干扰性。高端计算机集群网络连接多采用有线连接。</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缺点:由于受到线缆的约束,通过有线连接入网的设备不方便携带。</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3323590" y="175260"/>
            <a:ext cx="5668010" cy="645160"/>
          </a:xfrm>
          <a:prstGeom prst="rect">
            <a:avLst/>
          </a:prstGeom>
          <a:noFill/>
        </p:spPr>
        <p:txBody>
          <a:bodyPr wrap="square" rtlCol="0">
            <a:spAutoFit/>
          </a:bodyPr>
          <a:p>
            <a:pPr algn="ctr"/>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主题三   信息系统的网络</a:t>
            </a:r>
            <a:endPar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2783205" y="99060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计算机网络的分类及结构</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61417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1.按网络信号传输介质划分</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(2)无线连接可实现通过无线电波将数据从一个设备传输到另一个设备</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通常说的</a:t>
            </a:r>
            <a:r>
              <a:rPr sz="2800">
                <a:solidFill>
                  <a:srgbClr val="FF0000"/>
                </a:solidFill>
                <a:latin typeface="Times New Roman" panose="02020603050405020304" charset="0"/>
                <a:ea typeface="宋体" panose="02010600030101010101" pitchFamily="2" charset="-122"/>
                <a:cs typeface="Times New Roman" panose="02020603050405020304" charset="0"/>
              </a:rPr>
              <a:t>5G</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、蓝牙、</a:t>
            </a:r>
            <a:r>
              <a:rPr sz="2800">
                <a:solidFill>
                  <a:srgbClr val="FF0000"/>
                </a:solidFill>
                <a:latin typeface="Times New Roman" panose="02020603050405020304" charset="0"/>
                <a:ea typeface="宋体" panose="02010600030101010101" pitchFamily="2" charset="-122"/>
                <a:cs typeface="Times New Roman" panose="02020603050405020304" charset="0"/>
              </a:rPr>
              <a:t>Wi-Fi、RFID</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等都属于无线连接。</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优点:无线设备不受网络线缆的束缚。</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缺点:无线网络的信号容易受外界信号干扰,信号强度随着网络设备之间距离的增加而快速减弱。</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计算机网络的分类及结构</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124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670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1340" y="1317625"/>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—、计算机网络的分类及结构</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2.按照网络覆盖的地理范围大小划分</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计算机网络可分为局域网</a:t>
            </a:r>
            <a:r>
              <a:rPr sz="2800">
                <a:latin typeface="Times New Roman" panose="02020603050405020304" charset="0"/>
                <a:ea typeface="宋体" panose="02010600030101010101" pitchFamily="2" charset="-122"/>
                <a:cs typeface="Times New Roman" panose="02020603050405020304" charset="0"/>
              </a:rPr>
              <a:t>(LAN)</a:t>
            </a:r>
            <a:r>
              <a:rPr sz="2800">
                <a:latin typeface="宋体" panose="02010600030101010101" pitchFamily="2" charset="-122"/>
                <a:ea typeface="宋体" panose="02010600030101010101" pitchFamily="2" charset="-122"/>
                <a:cs typeface="宋体" panose="02010600030101010101" pitchFamily="2" charset="-122"/>
              </a:rPr>
              <a:t>、城域网</a:t>
            </a:r>
            <a:r>
              <a:rPr sz="2800">
                <a:latin typeface="Times New Roman" panose="02020603050405020304" charset="0"/>
                <a:ea typeface="宋体" panose="02010600030101010101" pitchFamily="2" charset="-122"/>
                <a:cs typeface="Times New Roman" panose="02020603050405020304" charset="0"/>
              </a:rPr>
              <a:t>(MAN)</a:t>
            </a:r>
            <a:r>
              <a:rPr sz="2800">
                <a:latin typeface="宋体" panose="02010600030101010101" pitchFamily="2" charset="-122"/>
                <a:ea typeface="宋体" panose="02010600030101010101" pitchFamily="2" charset="-122"/>
                <a:cs typeface="宋体" panose="02010600030101010101" pitchFamily="2" charset="-122"/>
              </a:rPr>
              <a:t>和广域网</a:t>
            </a:r>
            <a:r>
              <a:rPr sz="2800">
                <a:latin typeface="Times New Roman" panose="02020603050405020304" charset="0"/>
                <a:ea typeface="宋体" panose="02010600030101010101" pitchFamily="2" charset="-122"/>
                <a:cs typeface="Times New Roman" panose="02020603050405020304" charset="0"/>
              </a:rPr>
              <a:t>(WAN)</a:t>
            </a:r>
            <a:r>
              <a:rPr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(1)局域网是指覆盖局部地域的计算机网络,如计算机教室中的网络、校园网、家庭网络等。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(2)城域网的覆盖范围介于局域网和广域网之间,通常覆盖一座城市或一个地区。</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(3)广域网一般用于把不同地区的网络连接起来,覆盖的地理范围比较大。互联网可以看作覆盖范围最大的广域网。</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670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计算机网络的分类及结构</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31953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3.网络拓扑结构</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网络拓扑结构用来表示网络中各种设备的物理布局,常见的网络拓扑结构主要包括总线型、星型、环型三种基本结构。</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计算机网络的分类及结构</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309370" y="3302000"/>
            <a:ext cx="8756650" cy="2560955"/>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61036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二、常见的网络设备</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网络设备可以分为网络终端设备和网络通信设备。</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1.网络终端设备</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网络终端设备主要用于实现各种应用功能,常见的有台式计算机、笔记本电脑、智能手机和平板电脑等。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常见的网络设备</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40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8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39446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网络通信设备</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网络通信设备主要用于控制网络中数据的传输速度、转换信号,保证数据准确地从起始端传输至接收端</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常见的网络通信设备有网卡、调制解调器、路由器、交换机和无线</a:t>
            </a:r>
            <a:r>
              <a:rPr sz="2800">
                <a:latin typeface="Times New Roman" panose="02020603050405020304" charset="0"/>
                <a:ea typeface="宋体" panose="02010600030101010101" pitchFamily="2" charset="-122"/>
                <a:cs typeface="Times New Roman" panose="02020603050405020304" charset="0"/>
              </a:rPr>
              <a:t>AP</a:t>
            </a:r>
            <a:r>
              <a:rPr sz="2800">
                <a:latin typeface="宋体" panose="02010600030101010101" pitchFamily="2" charset="-122"/>
                <a:ea typeface="宋体" panose="02010600030101010101" pitchFamily="2" charset="-122"/>
                <a:cs typeface="宋体" panose="02010600030101010101" pitchFamily="2" charset="-122"/>
              </a:rPr>
              <a:t>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(1)网卡:实现设备与网络传输介质(如网线)之间的物理连接,具有数据发送与接收、编码与解码等功能。</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(2)调制解调器:将数字设备中承载数据的信号转化为可以在不同的信道(如电话线等)内传递的信号。</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86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常见的网络设备</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40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8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512570"/>
            <a:ext cx="11186160" cy="4998720"/>
          </a:xfrm>
          <a:prstGeom prst="rect">
            <a:avLst/>
          </a:prstGeom>
          <a:noFill/>
        </p:spPr>
        <p:txBody>
          <a:bodyPr wrap="square" rtlCol="0">
            <a:noAutofit/>
          </a:bodyPr>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网络通信设备</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(3)路由器:在网络中控制数据流,同时也扮演着网间连接器的角色,负责将数据从一个网络传递到另一个网络。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(4)交换机:提供较多的网络端口,将信号传送到一个单独的连接在该交换机端口上的计算机。</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(5)无线</a:t>
            </a:r>
            <a:r>
              <a:rPr sz="2800">
                <a:latin typeface="Times New Roman" panose="02020603050405020304" charset="0"/>
                <a:ea typeface="宋体" panose="02010600030101010101" pitchFamily="2" charset="-122"/>
                <a:cs typeface="Times New Roman" panose="02020603050405020304" charset="0"/>
              </a:rPr>
              <a:t>AP</a:t>
            </a:r>
            <a:r>
              <a:rPr sz="2800">
                <a:latin typeface="宋体" panose="02010600030101010101" pitchFamily="2" charset="-122"/>
                <a:ea typeface="宋体" panose="02010600030101010101" pitchFamily="2" charset="-122"/>
                <a:cs typeface="宋体" panose="02010600030101010101" pitchFamily="2" charset="-122"/>
              </a:rPr>
              <a:t>即无线接入点,可实现无线设备与有线网络的连接。</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86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常见的网络设备</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resource_record_key" val="{&quot;13&quot;:[4563121,4663482,20481688,4364912,4364878],&quot;71&quot;:[76235680068]}"/>
  <p:tag name="COMMONDATA" val="eyJjb3VudCI6OSwiaGRpZCI6ImJhZTc5MzYzMTI1NjhlYWMzNTk0N2VhZWM4NTBkYmI4IiwidXNlckNvdW50Ijo5fQ=="/>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3551</Words>
  <Application>WPS 演示</Application>
  <PresentationFormat>宽屏</PresentationFormat>
  <Paragraphs>213</Paragraphs>
  <Slides>24</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24</vt:i4>
      </vt:variant>
    </vt:vector>
  </HeadingPairs>
  <TitlesOfParts>
    <vt:vector size="43" baseType="lpstr">
      <vt:lpstr>Arial</vt:lpstr>
      <vt:lpstr>宋体</vt:lpstr>
      <vt:lpstr>Wingdings</vt:lpstr>
      <vt:lpstr>微软雅黑</vt:lpstr>
      <vt:lpstr>方正粗黑宋简体</vt:lpstr>
      <vt:lpstr>黑体</vt:lpstr>
      <vt:lpstr>Times New Roman</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hfz8868</cp:lastModifiedBy>
  <cp:revision>77</cp:revision>
  <dcterms:created xsi:type="dcterms:W3CDTF">2020-06-07T04:28:00Z</dcterms:created>
  <dcterms:modified xsi:type="dcterms:W3CDTF">2025-09-07T11:32:45Z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91A3017B9D18434F8EB1426E9B967240_13</vt:lpwstr>
  </property>
</Properties>
</file>