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29"/>
  </p:handoutMasterIdLst>
  <p:sldIdLst>
    <p:sldId id="332" r:id="rId10"/>
    <p:sldId id="319" r:id="rId12"/>
    <p:sldId id="321"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276" r:id="rId27"/>
    <p:sldId id="306" r:id="rId28"/>
  </p:sldIdLst>
  <p:sldSz cx="12192000" cy="6858000"/>
  <p:notesSz cx="6858000" cy="9144000"/>
  <p:embeddedFontLst>
    <p:embeddedFont>
      <p:font typeface="微软雅黑" panose="020B0503020204020204" pitchFamily="34" charset="-122"/>
      <p:regular r:id="rId33"/>
    </p:embeddedFont>
    <p:embeddedFont>
      <p:font typeface="方正粗黑宋简体" panose="02000000000000000000" charset="-122"/>
      <p:regular r:id="rId34"/>
    </p:embeddedFont>
    <p:embeddedFont>
      <p:font typeface="黑体" panose="02010609060101010101" charset="-122"/>
      <p:regular r:id="rId35"/>
    </p:embeddedFont>
    <p:embeddedFont>
      <p:font typeface="等线" panose="02010600030101010101" charset="-122"/>
      <p:regular r:id="rId36"/>
    </p:embeddedFont>
    <p:embeddedFont>
      <p:font typeface="Calibri" panose="020F0502020204030204" charset="0"/>
      <p:regular r:id="rId37"/>
      <p:bold r:id="rId38"/>
      <p:italic r:id="rId39"/>
      <p:boldItalic r:id="rId40"/>
    </p:embeddedFont>
    <p:embeddedFont>
      <p:font typeface="等线 Light" panose="02010600030101010101" charset="-122"/>
      <p:regular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2" Type="http://schemas.openxmlformats.org/officeDocument/2006/relationships/tags" Target="tags/tag23.xml"/><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Master" Target="slideMasters/slideMaster3.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xml"/><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130800" y="5536565"/>
            <a:ext cx="238506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信息</a:t>
            </a:r>
            <a:r>
              <a:rPr lang="zh-CN" altLang="en-US" sz="3600" b="1">
                <a:solidFill>
                  <a:schemeClr val="tx1">
                    <a:lumMod val="75000"/>
                    <a:lumOff val="25000"/>
                  </a:schemeClr>
                </a:solidFill>
                <a:latin typeface="黑体" panose="02010609060101010101" charset="-122"/>
                <a:ea typeface="黑体" panose="02010609060101010101" charset="-122"/>
              </a:rPr>
              <a:t>技术</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81075" y="1264920"/>
            <a:ext cx="10554335" cy="52654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3.计算机硬件</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(1)中央处理器(CPU):是采用大规模集成电路工艺制作成的芯片,包括运算器和控制器。</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①运算器又称算术逻辑单元,是计算机对数据进行加工的部件,运算类型包括算术运算如加、减、乘、除等和逻辑运算如与、或、非等。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②控制器从存储器中取出指令,控制协调计算机各部件工作以完成任务。</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09980" y="1209675"/>
            <a:ext cx="10554335" cy="5265420"/>
          </a:xfrm>
          <a:prstGeom prst="rect">
            <a:avLst/>
          </a:prstGeom>
          <a:noFill/>
        </p:spPr>
        <p:txBody>
          <a:bodyPr wrap="square" rtlCol="0">
            <a:noAutofit/>
          </a:bodyPr>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3.计算机硬件</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④</a:t>
            </a:r>
            <a:r>
              <a:rPr sz="2800">
                <a:latin typeface="宋体" panose="02010600030101010101" pitchFamily="2" charset="-122"/>
                <a:ea typeface="宋体" panose="02010600030101010101" pitchFamily="2" charset="-122"/>
                <a:cs typeface="宋体" panose="02010600030101010101" pitchFamily="2" charset="-122"/>
              </a:rPr>
              <a:t>中央处理器的主要性能指标:</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784860" y="2621280"/>
            <a:ext cx="10751185" cy="369697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264920"/>
            <a:ext cx="11067415" cy="52654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3.计算机硬件</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(2)存储器:计算机用于存储数据的部件。</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①主存储器安装在计算机内部,如内存条。</a:t>
            </a:r>
            <a:endParaRPr sz="2800">
              <a:latin typeface="宋体" panose="02010600030101010101" pitchFamily="2" charset="-122"/>
              <a:ea typeface="宋体" panose="02010600030101010101" pitchFamily="2" charset="-122"/>
              <a:cs typeface="宋体" panose="02010600030101010101" pitchFamily="2" charset="-122"/>
            </a:endParaRPr>
          </a:p>
          <a:p>
            <a:pPr marL="107950"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②辅助存储器用于存储大量的长久保存的数据和程序,如硬盘、优盘、光盘、磁带等。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(3)输入设备:</a:t>
            </a:r>
            <a:r>
              <a:rPr sz="2800">
                <a:latin typeface="宋体" panose="02010600030101010101" pitchFamily="2" charset="-122"/>
                <a:ea typeface="宋体" panose="02010600030101010101" pitchFamily="2" charset="-122"/>
                <a:cs typeface="宋体" panose="02010600030101010101" pitchFamily="2" charset="-122"/>
              </a:rPr>
              <a:t>向计算机输入信息的设备,如键盘、鼠标、扫描仪、麦克风、摄像头、操纵杆、绘图板、体感设备等。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566420" y="3378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37385" y="3924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09345" y="1592580"/>
            <a:ext cx="9652000" cy="52654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3.计算机硬件</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(4)输出设备:</a:t>
            </a:r>
            <a:r>
              <a:rPr sz="2800">
                <a:latin typeface="宋体" panose="02010600030101010101" pitchFamily="2" charset="-122"/>
                <a:ea typeface="宋体" panose="02010600030101010101" pitchFamily="2" charset="-122"/>
                <a:cs typeface="宋体" panose="02010600030101010101" pitchFamily="2" charset="-122"/>
              </a:rPr>
              <a:t>是输出计算机处理结果,将计算机中存储的数据转换成外界能接受的表现形式的设备</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常见的输出设备如显示器、触摸屏(也是输入设备)、打印机(包括3D打印机)、音箱、绘图仪、投影仪等。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13990" y="3924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8050" y="1210945"/>
            <a:ext cx="10554335" cy="52654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4.计算机软件</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(1)计算机软件是指为运行、管理和维护计算机而编制的各种程序、数据和文档的总称。</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(2)计算机软件分类:系统软件(控制和管理计算机硬件)和应用软件(为某种特定目的而开发)。</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(3)系统软件举例:操作系统,如</a:t>
            </a:r>
            <a:r>
              <a:rPr sz="2800">
                <a:latin typeface="Times New Roman" panose="02020603050405020304" charset="0"/>
                <a:ea typeface="宋体" panose="02010600030101010101" pitchFamily="2" charset="-122"/>
                <a:cs typeface="Times New Roman" panose="02020603050405020304" charset="0"/>
              </a:rPr>
              <a:t>windows10、windows11、windows</a:t>
            </a:r>
            <a:r>
              <a:rPr lang="en-US" sz="2800">
                <a:latin typeface="Times New Roman" panose="02020603050405020304" charset="0"/>
                <a:ea typeface="宋体" panose="02010600030101010101" pitchFamily="2" charset="-122"/>
                <a:cs typeface="Times New Roman" panose="02020603050405020304" charset="0"/>
              </a:rPr>
              <a:t> </a:t>
            </a:r>
            <a:r>
              <a:rPr sz="2800">
                <a:latin typeface="Times New Roman" panose="02020603050405020304" charset="0"/>
                <a:ea typeface="宋体" panose="02010600030101010101" pitchFamily="2" charset="-122"/>
                <a:cs typeface="Times New Roman" panose="02020603050405020304" charset="0"/>
              </a:rPr>
              <a:t>XP、Linux</a:t>
            </a:r>
            <a:r>
              <a:rPr lang="en-US" sz="2800">
                <a:latin typeface="Times New Roman" panose="02020603050405020304" charset="0"/>
                <a:ea typeface="宋体" panose="02010600030101010101" pitchFamily="2" charset="-122"/>
                <a:cs typeface="Times New Roman" panose="02020603050405020304" charset="0"/>
              </a:rPr>
              <a:t> </a:t>
            </a:r>
            <a:r>
              <a:rPr sz="2800">
                <a:latin typeface="宋体" panose="02010600030101010101" pitchFamily="2" charset="-122"/>
                <a:ea typeface="宋体" panose="02010600030101010101" pitchFamily="2" charset="-122"/>
                <a:cs typeface="Times New Roman" panose="02020603050405020304" charset="0"/>
              </a:rPr>
              <a:t>和</a:t>
            </a:r>
            <a:r>
              <a:rPr lang="en-US" sz="2800">
                <a:latin typeface="Times New Roman" panose="02020603050405020304" charset="0"/>
                <a:ea typeface="宋体" panose="02010600030101010101" pitchFamily="2" charset="-122"/>
                <a:cs typeface="Times New Roman" panose="02020603050405020304" charset="0"/>
              </a:rPr>
              <a:t>U</a:t>
            </a:r>
            <a:r>
              <a:rPr sz="2800">
                <a:latin typeface="Times New Roman" panose="02020603050405020304" charset="0"/>
                <a:ea typeface="宋体" panose="02010600030101010101" pitchFamily="2" charset="-122"/>
                <a:cs typeface="Times New Roman" panose="02020603050405020304" charset="0"/>
              </a:rPr>
              <a:t>buntu</a:t>
            </a:r>
            <a:r>
              <a:rPr lang="en-US" sz="2800">
                <a:latin typeface="Times New Roman" panose="02020603050405020304" charset="0"/>
                <a:ea typeface="宋体" panose="02010600030101010101" pitchFamily="2" charset="-122"/>
                <a:cs typeface="Times New Roman" panose="02020603050405020304" charset="0"/>
              </a:rPr>
              <a:t> </a:t>
            </a:r>
            <a:r>
              <a:rPr sz="2800">
                <a:latin typeface="宋体" panose="02010600030101010101" pitchFamily="2" charset="-122"/>
                <a:ea typeface="宋体" panose="02010600030101010101" pitchFamily="2" charset="-122"/>
                <a:cs typeface="宋体" panose="02010600030101010101" pitchFamily="2" charset="-122"/>
              </a:rPr>
              <a:t>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0894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35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12495" y="1311910"/>
            <a:ext cx="10554335" cy="52654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4.计算机软件</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(4)应用软件举例:</a:t>
            </a:r>
            <a:r>
              <a:rPr sz="2800">
                <a:latin typeface="宋体" panose="02010600030101010101" pitchFamily="2" charset="-122"/>
                <a:ea typeface="宋体" panose="02010600030101010101" pitchFamily="2" charset="-122"/>
                <a:cs typeface="宋体" panose="02010600030101010101" pitchFamily="2" charset="-122"/>
              </a:rPr>
              <a:t>文字编辑软件 ,如</a:t>
            </a:r>
            <a:r>
              <a:rPr sz="2800">
                <a:latin typeface="Times New Roman" panose="02020603050405020304" charset="0"/>
                <a:ea typeface="宋体" panose="02010600030101010101" pitchFamily="2" charset="-122"/>
                <a:cs typeface="Times New Roman" panose="02020603050405020304" charset="0"/>
              </a:rPr>
              <a:t>Microsoft word、</a:t>
            </a:r>
            <a:r>
              <a:rPr lang="en-US" sz="2800">
                <a:latin typeface="Times New Roman" panose="02020603050405020304" charset="0"/>
                <a:ea typeface="宋体" panose="02010600030101010101" pitchFamily="2" charset="-122"/>
                <a:cs typeface="Times New Roman" panose="02020603050405020304" charset="0"/>
              </a:rPr>
              <a:t>W</a:t>
            </a:r>
            <a:r>
              <a:rPr sz="2800">
                <a:latin typeface="Times New Roman" panose="02020603050405020304" charset="0"/>
                <a:ea typeface="宋体" panose="02010600030101010101" pitchFamily="2" charset="-122"/>
                <a:cs typeface="Times New Roman" panose="02020603050405020304" charset="0"/>
              </a:rPr>
              <a:t>PS、</a:t>
            </a:r>
            <a:r>
              <a:rPr sz="2800">
                <a:latin typeface="宋体" panose="02010600030101010101" pitchFamily="2" charset="-122"/>
                <a:ea typeface="宋体" panose="02010600030101010101" pitchFamily="2" charset="-122"/>
                <a:cs typeface="宋体" panose="02010600030101010101" pitchFamily="2" charset="-122"/>
              </a:rPr>
              <a:t>记事本、写字板等;图像编辑软件,如 </a:t>
            </a:r>
            <a:r>
              <a:rPr sz="2800">
                <a:latin typeface="Times New Roman" panose="02020603050405020304" charset="0"/>
                <a:ea typeface="宋体" panose="02010600030101010101" pitchFamily="2" charset="-122"/>
                <a:cs typeface="Times New Roman" panose="02020603050405020304" charset="0"/>
              </a:rPr>
              <a:t>Photosho</a:t>
            </a:r>
            <a:r>
              <a:rPr lang="en-US" sz="2800">
                <a:latin typeface="Times New Roman" panose="02020603050405020304" charset="0"/>
                <a:ea typeface="宋体" panose="02010600030101010101" pitchFamily="2" charset="-122"/>
                <a:cs typeface="Times New Roman" panose="02020603050405020304" charset="0"/>
              </a:rPr>
              <a:t>p</a:t>
            </a:r>
            <a:r>
              <a:rPr sz="2800">
                <a:latin typeface="宋体" panose="02010600030101010101" pitchFamily="2" charset="-122"/>
                <a:ea typeface="宋体" panose="02010600030101010101" pitchFamily="2" charset="-122"/>
                <a:cs typeface="宋体" panose="02010600030101010101" pitchFamily="2" charset="-122"/>
              </a:rPr>
              <a:t>、美图秀秀等;声音编辑软件,如</a:t>
            </a:r>
            <a:r>
              <a:rPr lang="en-US" sz="2800">
                <a:latin typeface="Times New Roman" panose="02020603050405020304" charset="0"/>
                <a:ea typeface="宋体" panose="02010600030101010101" pitchFamily="2" charset="-122"/>
                <a:cs typeface="Times New Roman" panose="02020603050405020304" charset="0"/>
              </a:rPr>
              <a:t>W</a:t>
            </a:r>
            <a:r>
              <a:rPr sz="2800">
                <a:latin typeface="Times New Roman" panose="02020603050405020304" charset="0"/>
                <a:ea typeface="宋体" panose="02010600030101010101" pitchFamily="2" charset="-122"/>
                <a:cs typeface="Times New Roman" panose="02020603050405020304" charset="0"/>
              </a:rPr>
              <a:t>indows</a:t>
            </a:r>
            <a:r>
              <a:rPr sz="2800">
                <a:latin typeface="宋体" panose="02010600030101010101" pitchFamily="2" charset="-122"/>
                <a:ea typeface="宋体" panose="02010600030101010101" pitchFamily="2" charset="-122"/>
                <a:cs typeface="宋体" panose="02010600030101010101" pitchFamily="2" charset="-122"/>
              </a:rPr>
              <a:t>系统自带的录音机、</a:t>
            </a:r>
            <a:r>
              <a:rPr sz="2800">
                <a:latin typeface="Times New Roman" panose="02020603050405020304" charset="0"/>
                <a:ea typeface="宋体" panose="02010600030101010101" pitchFamily="2" charset="-122"/>
                <a:cs typeface="Times New Roman" panose="02020603050405020304" charset="0"/>
              </a:rPr>
              <a:t>CoolEdit、Gold</a:t>
            </a:r>
            <a:r>
              <a:rPr lang="en-US" sz="2800">
                <a:latin typeface="Times New Roman" panose="02020603050405020304" charset="0"/>
                <a:ea typeface="宋体" panose="02010600030101010101" pitchFamily="2" charset="-122"/>
                <a:cs typeface="Times New Roman" panose="02020603050405020304" charset="0"/>
              </a:rPr>
              <a:t>W</a:t>
            </a:r>
            <a:r>
              <a:rPr sz="2800">
                <a:latin typeface="Times New Roman" panose="02020603050405020304" charset="0"/>
                <a:ea typeface="宋体" panose="02010600030101010101" pitchFamily="2" charset="-122"/>
                <a:cs typeface="Times New Roman" panose="02020603050405020304" charset="0"/>
              </a:rPr>
              <a:t>ave</a:t>
            </a:r>
            <a:r>
              <a:rPr sz="2800">
                <a:latin typeface="宋体" panose="02010600030101010101" pitchFamily="2" charset="-122"/>
                <a:ea typeface="宋体" panose="02010600030101010101" pitchFamily="2" charset="-122"/>
                <a:cs typeface="宋体" panose="02010600030101010101" pitchFamily="2" charset="-122"/>
              </a:rPr>
              <a:t>等 ;视频编辑软件,如绘声绘影、</a:t>
            </a:r>
            <a:r>
              <a:rPr sz="2800">
                <a:latin typeface="Times New Roman" panose="02020603050405020304" charset="0"/>
                <a:ea typeface="宋体" panose="02010600030101010101" pitchFamily="2" charset="-122"/>
                <a:cs typeface="Times New Roman" panose="02020603050405020304" charset="0"/>
              </a:rPr>
              <a:t>Adobe Premiere、Adobe After Effects、</a:t>
            </a:r>
            <a:r>
              <a:rPr sz="2800">
                <a:latin typeface="宋体" panose="02010600030101010101" pitchFamily="2" charset="-122"/>
                <a:ea typeface="宋体" panose="02010600030101010101" pitchFamily="2" charset="-122"/>
                <a:cs typeface="宋体" panose="02010600030101010101" pitchFamily="2" charset="-122"/>
              </a:rPr>
              <a:t>快剪辑、爱剪辑等;开发软件,如</a:t>
            </a:r>
            <a:r>
              <a:rPr sz="2800">
                <a:latin typeface="Times New Roman" panose="02020603050405020304" charset="0"/>
                <a:ea typeface="宋体" panose="02010600030101010101" pitchFamily="2" charset="-122"/>
                <a:cs typeface="Times New Roman" panose="02020603050405020304" charset="0"/>
              </a:rPr>
              <a:t> </a:t>
            </a:r>
            <a:r>
              <a:rPr lang="en-US" sz="2800">
                <a:latin typeface="Times New Roman" panose="02020603050405020304" charset="0"/>
                <a:ea typeface="宋体" panose="02010600030101010101" pitchFamily="2" charset="-122"/>
                <a:cs typeface="Times New Roman" panose="02020603050405020304" charset="0"/>
              </a:rPr>
              <a:t>V</a:t>
            </a:r>
            <a:r>
              <a:rPr sz="2800">
                <a:latin typeface="Times New Roman" panose="02020603050405020304" charset="0"/>
                <a:ea typeface="宋体" panose="02010600030101010101" pitchFamily="2" charset="-122"/>
                <a:cs typeface="Times New Roman" panose="02020603050405020304" charset="0"/>
              </a:rPr>
              <a:t>isual C++</a:t>
            </a:r>
            <a:r>
              <a:rPr sz="2800">
                <a:latin typeface="宋体" panose="02010600030101010101" pitchFamily="2" charset="-122"/>
                <a:ea typeface="宋体" panose="02010600030101010101" pitchFamily="2" charset="-122"/>
                <a:cs typeface="宋体" panose="02010600030101010101" pitchFamily="2" charset="-122"/>
              </a:rPr>
              <a:t>等;数据库软件,如</a:t>
            </a:r>
            <a:r>
              <a:rPr sz="2800">
                <a:latin typeface="Times New Roman" panose="02020603050405020304" charset="0"/>
                <a:ea typeface="宋体" panose="02010600030101010101" pitchFamily="2" charset="-122"/>
                <a:cs typeface="Times New Roman" panose="02020603050405020304" charset="0"/>
              </a:rPr>
              <a:t>SQLserver、M</a:t>
            </a:r>
            <a:r>
              <a:rPr lang="en-US" sz="2800">
                <a:latin typeface="Times New Roman" panose="02020603050405020304" charset="0"/>
                <a:ea typeface="宋体" panose="02010600030101010101" pitchFamily="2" charset="-122"/>
                <a:cs typeface="Times New Roman" panose="02020603050405020304" charset="0"/>
              </a:rPr>
              <a:t>y</a:t>
            </a:r>
            <a:r>
              <a:rPr sz="2800">
                <a:latin typeface="Times New Roman" panose="02020603050405020304" charset="0"/>
                <a:ea typeface="宋体" panose="02010600030101010101" pitchFamily="2" charset="-122"/>
                <a:cs typeface="Times New Roman" panose="02020603050405020304" charset="0"/>
              </a:rPr>
              <a:t>SQL、</a:t>
            </a:r>
            <a:r>
              <a:rPr lang="en-US" sz="2800">
                <a:latin typeface="Times New Roman" panose="02020603050405020304" charset="0"/>
                <a:ea typeface="宋体" panose="02010600030101010101" pitchFamily="2" charset="-122"/>
                <a:cs typeface="Times New Roman" panose="02020603050405020304" charset="0"/>
              </a:rPr>
              <a:t>O</a:t>
            </a:r>
            <a:r>
              <a:rPr sz="2800">
                <a:latin typeface="Times New Roman" panose="02020603050405020304" charset="0"/>
                <a:ea typeface="宋体" panose="02010600030101010101" pitchFamily="2" charset="-122"/>
                <a:cs typeface="Times New Roman" panose="02020603050405020304" charset="0"/>
              </a:rPr>
              <a:t>racle、Access</a:t>
            </a:r>
            <a:r>
              <a:rPr sz="2800">
                <a:latin typeface="宋体" panose="02010600030101010101" pitchFamily="2" charset="-122"/>
                <a:ea typeface="宋体" panose="02010600030101010101" pitchFamily="2" charset="-122"/>
                <a:cs typeface="宋体" panose="02010600030101010101" pitchFamily="2" charset="-122"/>
              </a:rPr>
              <a:t>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35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140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8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64565" y="1264920"/>
            <a:ext cx="10554335" cy="5265420"/>
          </a:xfrm>
          <a:prstGeom prst="rect">
            <a:avLst/>
          </a:prstGeom>
          <a:noFill/>
        </p:spPr>
        <p:txBody>
          <a:bodyPr wrap="square" rtlCol="0">
            <a:noAutofit/>
          </a:bodyPr>
          <a:p>
            <a:pPr indent="0" algn="just" fontAlgn="auto">
              <a:lnSpc>
                <a:spcPct val="120000"/>
              </a:lnSpc>
              <a:spcBef>
                <a:spcPts val="0"/>
              </a:spcBef>
              <a:spcAft>
                <a:spcPts val="0"/>
              </a:spcAft>
            </a:pPr>
            <a:r>
              <a:rPr lang="en-US" altLang="zh-CN"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二、了解物联网</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(1)物联网是指物与物相连的互联网络,是在互联网基础上延伸和扩展的网络目前,物联网的应用越来越广泛,如智能交通、数字家庭、现代物流管理、食品安全监控、数字医疗等。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(2)传感器是一种检测装置,能感知被测量物体或环境信息,并能将感知到的信息按一定规律变换成为电信号或其他所需形式的信号输出,以满足信息的传输、处理、存储、显示、记录和控制等要求。</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(3)传感器举例:温度传感器(如电子体温计、红外测温仪)、湿度传感器、位置传感器、土壤肥力传感器、重力传感器、图像传感器、声音传感器等。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86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了解物联网</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49885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122870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信息</a:t>
            </a:r>
            <a:r>
              <a:rPr lang="zh-CN" altLang="en-US" sz="2800">
                <a:latin typeface="黑体" panose="02010609060101010101" charset="-122"/>
                <a:ea typeface="黑体" panose="02010609060101010101" charset="-122"/>
                <a:cs typeface="黑体" panose="02010609060101010101" charset="-122"/>
              </a:rPr>
              <a:t>技术课件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855345"/>
            <a:ext cx="9265285" cy="1568450"/>
          </a:xfrm>
          <a:prstGeom prst="rect">
            <a:avLst/>
          </a:prstGeom>
          <a:noFill/>
        </p:spPr>
        <p:txBody>
          <a:bodyPr wrap="square" rtlCol="0">
            <a:spAutoFit/>
            <a:scene3d>
              <a:camera prst="orthographicFront"/>
              <a:lightRig rig="threePt" dir="t"/>
            </a:scene3d>
          </a:bodyPr>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2" name="文本框 1"/>
          <p:cNvSpPr txBox="1"/>
          <p:nvPr>
            <p:custDataLst>
              <p:tags r:id="rId1"/>
            </p:custDataLst>
          </p:nvPr>
        </p:nvSpPr>
        <p:spPr>
          <a:xfrm>
            <a:off x="2767965" y="2886075"/>
            <a:ext cx="6824345"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必修二   信息系统与社会</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34" name="文本框 33"/>
          <p:cNvSpPr txBox="1"/>
          <p:nvPr>
            <p:custDataLst>
              <p:tags r:id="rId2"/>
            </p:custDataLst>
          </p:nvPr>
        </p:nvSpPr>
        <p:spPr>
          <a:xfrm>
            <a:off x="2550795" y="4192905"/>
            <a:ext cx="7258685"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主题二   信息系统的概述</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2011045"/>
            <a:ext cx="10518140" cy="29921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—、初识信息系统</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1.信息系统的功能和组成</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(1)信息系统(information system)是由人员、硬件、软件、数据和网络构成的人机交互系统,主要用于信息的输入、存储、处理和输出</a:t>
            </a:r>
            <a:r>
              <a:rPr lang="zh-CN"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3323590" y="175260"/>
            <a:ext cx="5668010" cy="645160"/>
          </a:xfrm>
          <a:prstGeom prst="rect">
            <a:avLst/>
          </a:prstGeom>
          <a:noFill/>
        </p:spPr>
        <p:txBody>
          <a:bodyPr wrap="square" rtlCol="0">
            <a:spAutoFit/>
          </a:bodyPr>
          <a:p>
            <a:pPr algn="ctr"/>
            <a:r>
              <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主题二   信息系统的概述</a:t>
            </a:r>
            <a:endPar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2783205" y="99060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86410" y="1363980"/>
            <a:ext cx="11379200" cy="4688205"/>
          </a:xfrm>
          <a:prstGeom prst="rect">
            <a:avLst/>
          </a:prstGeom>
          <a:noFill/>
        </p:spPr>
        <p:txBody>
          <a:bodyPr wrap="square" rtlCol="0">
            <a:noAutofit/>
          </a:bodyPr>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—、初识信息系统</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1.信息系统的功能和组成</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(2)信息系统的功能:</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输入功能:</a:t>
            </a:r>
            <a:r>
              <a:rPr sz="2800">
                <a:latin typeface="宋体" panose="02010600030101010101" pitchFamily="2" charset="-122"/>
                <a:ea typeface="宋体" panose="02010600030101010101" pitchFamily="2" charset="-122"/>
                <a:cs typeface="宋体" panose="02010600030101010101" pitchFamily="2" charset="-122"/>
              </a:rPr>
              <a:t>使用输入设备人工输入或传感器自动获得外部数据,输入设备有摄像头、读卡器、键盘、鼠标、麦克风等。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存储功能:</a:t>
            </a:r>
            <a:r>
              <a:rPr sz="2800">
                <a:latin typeface="宋体" panose="02010600030101010101" pitchFamily="2" charset="-122"/>
                <a:ea typeface="宋体" panose="02010600030101010101" pitchFamily="2" charset="-122"/>
                <a:cs typeface="宋体" panose="02010600030101010101" pitchFamily="2" charset="-122"/>
              </a:rPr>
              <a:t>使用存储设备存储数据。</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处理功能:</a:t>
            </a:r>
            <a:r>
              <a:rPr sz="2800">
                <a:latin typeface="宋体" panose="02010600030101010101" pitchFamily="2" charset="-122"/>
                <a:ea typeface="宋体" panose="02010600030101010101" pitchFamily="2" charset="-122"/>
                <a:cs typeface="宋体" panose="02010600030101010101" pitchFamily="2" charset="-122"/>
              </a:rPr>
              <a:t>对数据进行加工和处理,使原始数据转换为有用的信息。</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控制功能:</a:t>
            </a:r>
            <a:r>
              <a:rPr sz="2800">
                <a:latin typeface="宋体" panose="02010600030101010101" pitchFamily="2" charset="-122"/>
                <a:ea typeface="宋体" panose="02010600030101010101" pitchFamily="2" charset="-122"/>
                <a:cs typeface="宋体" panose="02010600030101010101" pitchFamily="2" charset="-122"/>
              </a:rPr>
              <a:t>对系统的各种信息处理设备进行管理和控制。</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输出功能:</a:t>
            </a:r>
            <a:r>
              <a:rPr sz="2800">
                <a:latin typeface="宋体" panose="02010600030101010101" pitchFamily="2" charset="-122"/>
                <a:ea typeface="宋体" panose="02010600030101010101" pitchFamily="2" charset="-122"/>
                <a:cs typeface="宋体" panose="02010600030101010101" pitchFamily="2" charset="-122"/>
              </a:rPr>
              <a:t>以多种形式输出有用的信息,如屏幕显示饭卡余额、闸机通道打开。</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8775"/>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33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86410" y="1264920"/>
            <a:ext cx="11617960" cy="4688205"/>
          </a:xfrm>
          <a:prstGeom prst="rect">
            <a:avLst/>
          </a:prstGeom>
          <a:noFill/>
        </p:spPr>
        <p:txBody>
          <a:bodyPr wrap="square" rtlCol="0">
            <a:noAutofit/>
          </a:bodyPr>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1.信息系统的功能和组成</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(3)信息系统的组成要素:</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人员:</a:t>
            </a:r>
            <a:r>
              <a:rPr sz="2800">
                <a:latin typeface="宋体" panose="02010600030101010101" pitchFamily="2" charset="-122"/>
                <a:ea typeface="宋体" panose="02010600030101010101" pitchFamily="2" charset="-122"/>
                <a:cs typeface="宋体" panose="02010600030101010101" pitchFamily="2" charset="-122"/>
              </a:rPr>
              <a:t>系统管理员、系统开发者、维护者和使用者等。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硬件:</a:t>
            </a:r>
            <a:r>
              <a:rPr sz="2800">
                <a:latin typeface="宋体" panose="02010600030101010101" pitchFamily="2" charset="-122"/>
                <a:ea typeface="宋体" panose="02010600030101010101" pitchFamily="2" charset="-122"/>
                <a:cs typeface="宋体" panose="02010600030101010101" pitchFamily="2" charset="-122"/>
              </a:rPr>
              <a:t>计算机(如服务器)、存储设备和输入输出设备(如传感器、执行机构)等。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软件:</a:t>
            </a:r>
            <a:r>
              <a:rPr sz="2800">
                <a:latin typeface="宋体" panose="02010600030101010101" pitchFamily="2" charset="-122"/>
                <a:ea typeface="宋体" panose="02010600030101010101" pitchFamily="2" charset="-122"/>
                <a:cs typeface="宋体" panose="02010600030101010101" pitchFamily="2" charset="-122"/>
              </a:rPr>
              <a:t>使信息系统完成特定任务的程序和相关文档 ,确保信息系统正确、高效地工作。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数据:</a:t>
            </a:r>
            <a:r>
              <a:rPr sz="2800">
                <a:latin typeface="宋体" panose="02010600030101010101" pitchFamily="2" charset="-122"/>
                <a:ea typeface="宋体" panose="02010600030101010101" pitchFamily="2" charset="-122"/>
                <a:cs typeface="宋体" panose="02010600030101010101" pitchFamily="2" charset="-122"/>
              </a:rPr>
              <a:t>数据是系统决策依据的来源,表现形式有多种, 如数字、字母、图片、音频和视频等。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网络:</a:t>
            </a:r>
            <a:r>
              <a:rPr sz="2800">
                <a:latin typeface="宋体" panose="02010600030101010101" pitchFamily="2" charset="-122"/>
                <a:ea typeface="宋体" panose="02010600030101010101" pitchFamily="2" charset="-122"/>
                <a:cs typeface="宋体" panose="02010600030101010101" pitchFamily="2" charset="-122"/>
              </a:rPr>
              <a:t>将不同位置的多个计算机连接起来的通信设备和相关网络,实现资源共享和信息传输。</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338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526540"/>
            <a:ext cx="11396980" cy="4688205"/>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1.信息系统的功能和组成</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(4)信息系统的应用示例:</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①企事业单位利用内部信息系统进行业务管理、生产管理、产品管理和提供客户服务等;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②学校利用信息系统管理学生的考试信息;</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③政府部门利用电子政务系统收集群众反馈信息并开展网上办公;</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④个人可利用不同行业或机构提供的信息系统获得相关服务。</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5495" y="1567815"/>
            <a:ext cx="9961245" cy="465074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1.信息系统的功能和组成</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(5)常见的信息系统示例:</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①航空公司信息系统提供查询航班信息服务。</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②图书馆的信息系统可完成自助借书、还书操作。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③利用网上银行可完成在线实时支付、转账业务。</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09980" y="1304290"/>
            <a:ext cx="10275570" cy="465074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2.计算机和信息系统</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(1)服务器:信息系统的核心,通常是具有强大运算能力或海量运算资源的计算机。</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(2)目前广泛使用的计算机遵循如下设计思想:</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①采用二进制形式表示指令和数据。</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②计算机硬件包括控制器、运算器、存储器、输入设备和输出设备五大基本部件。</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③采用存储程序和程序控制自动执行的工作方式。</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566420"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37385"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09345" y="1264920"/>
            <a:ext cx="10554335" cy="5265420"/>
          </a:xfrm>
          <a:prstGeom prst="rect">
            <a:avLst/>
          </a:prstGeom>
          <a:noFill/>
        </p:spPr>
        <p:txBody>
          <a:bodyPr wrap="square" rtlCol="0">
            <a:noAutofit/>
          </a:bodyPr>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(3)计算机的工作原理。</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为了实现预定的功能,计算机五大部件必须相互配合、协同工作。其工作原理简单描述如下:</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①输入设备接收外界信息(程序和数据),控制器发出指令将数据送入内存。</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②控制器向内存发出取指令命令,程序指令逐条送入控制器。</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③控制器对指令进行译码,并根据指令的操作要求,向存储器和运算器发出存数、取数命令和运算命令。</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④运算器进行计算,并把计算结果保存在内存中。</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⑤在控制器发出的取数和输出命令的执行下,保存在内存中的数据被读取,通过输出设备输出计算结果。</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13990"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初识信息系统</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resource_record_key" val="{&quot;13&quot;:[4563121,4663482,20481688,4364912,4364878],&quot;71&quot;:[76235680068]}"/>
  <p:tag name="COMMONDATA" val="eyJjb3VudCI6OCwiaGRpZCI6ImJhZTc5MzYzMTI1NjhlYWMzNTk0N2VhZWM4NTBkYmI4IiwidXNlckNvdW50Ijo4fQ=="/>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2753</Words>
  <Application>WPS 演示</Application>
  <PresentationFormat>宽屏</PresentationFormat>
  <Paragraphs>169</Paragraphs>
  <Slides>18</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18</vt:i4>
      </vt:variant>
    </vt:vector>
  </HeadingPairs>
  <TitlesOfParts>
    <vt:vector size="38" baseType="lpstr">
      <vt:lpstr>Arial</vt:lpstr>
      <vt:lpstr>宋体</vt:lpstr>
      <vt:lpstr>Wingdings</vt:lpstr>
      <vt:lpstr>微软雅黑</vt:lpstr>
      <vt:lpstr>方正粗黑宋简体</vt:lpstr>
      <vt:lpstr>黑体</vt:lpstr>
      <vt:lpstr>Arial Unicode MS</vt:lpstr>
      <vt:lpstr>等线</vt:lpstr>
      <vt:lpstr>Calibri</vt:lpstr>
      <vt:lpstr>等线 Light</vt:lpstr>
      <vt:lpstr>华文中宋</vt:lpstr>
      <vt:lpstr>Times New Roman</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77</cp:revision>
  <dcterms:created xsi:type="dcterms:W3CDTF">2020-06-07T04:28:00Z</dcterms:created>
  <dcterms:modified xsi:type="dcterms:W3CDTF">2025-09-01T08:03:55Z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307E30A1A10E4D42A2EC8FE59DD19560_13</vt:lpwstr>
  </property>
</Properties>
</file>