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1" r:id="rId3"/>
    <p:sldMasterId id="2147483653" r:id="rId4"/>
    <p:sldMasterId id="2147483655" r:id="rId5"/>
    <p:sldMasterId id="2147483657" r:id="rId6"/>
    <p:sldMasterId id="2147483659" r:id="rId7"/>
    <p:sldMasterId id="2147483661" r:id="rId8"/>
    <p:sldMasterId id="2147483665" r:id="rId9"/>
  </p:sldMasterIdLst>
  <p:notesMasterIdLst>
    <p:notesMasterId r:id="rId11"/>
  </p:notesMasterIdLst>
  <p:handoutMasterIdLst>
    <p:handoutMasterId r:id="rId19"/>
  </p:handoutMasterIdLst>
  <p:sldIdLst>
    <p:sldId id="332" r:id="rId10"/>
    <p:sldId id="319" r:id="rId12"/>
    <p:sldId id="321" r:id="rId13"/>
    <p:sldId id="373" r:id="rId14"/>
    <p:sldId id="374" r:id="rId15"/>
    <p:sldId id="375" r:id="rId16"/>
    <p:sldId id="276" r:id="rId17"/>
    <p:sldId id="306" r:id="rId18"/>
  </p:sldIdLst>
  <p:sldSz cx="12192000" cy="6858000"/>
  <p:notesSz cx="6858000" cy="9144000"/>
  <p:embeddedFontLst>
    <p:embeddedFont>
      <p:font typeface="微软雅黑" panose="020B0503020204020204" pitchFamily="34" charset="-122"/>
      <p:regular r:id="rId23"/>
    </p:embeddedFont>
    <p:embeddedFont>
      <p:font typeface="方正粗黑宋简体" panose="02000000000000000000" charset="-122"/>
      <p:regular r:id="rId24"/>
    </p:embeddedFont>
    <p:embeddedFont>
      <p:font typeface="黑体" panose="02010609060101010101" charset="-122"/>
      <p:regular r:id="rId25"/>
    </p:embeddedFont>
    <p:embeddedFont>
      <p:font typeface="等线" panose="02010600030101010101" charset="-122"/>
      <p:regular r:id="rId26"/>
    </p:embeddedFont>
    <p:embeddedFont>
      <p:font typeface="等线 Light" panose="02010600030101010101" charset="-122"/>
      <p:regular r:id="rId27"/>
    </p:embeddedFont>
    <p:embeddedFont>
      <p:font typeface="Calibri" panose="020F0502020204030204" charset="0"/>
      <p:regular r:id="rId28"/>
      <p:bold r:id="rId29"/>
      <p:italic r:id="rId30"/>
      <p:boldItalic r:id="rId31"/>
    </p:embeddedFont>
  </p:embeddedFontLst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55A6"/>
    <a:srgbClr val="EA7A0C"/>
    <a:srgbClr val="F4C57A"/>
    <a:srgbClr val="E81818"/>
    <a:srgbClr val="F38417"/>
    <a:srgbClr val="F6952C"/>
    <a:srgbClr val="F0820C"/>
    <a:srgbClr val="867676"/>
    <a:srgbClr val="887875"/>
    <a:srgbClr val="EEEB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5" autoAdjust="0"/>
    <p:restoredTop sz="94660"/>
  </p:normalViewPr>
  <p:slideViewPr>
    <p:cSldViewPr snapToGrid="0">
      <p:cViewPr>
        <p:scale>
          <a:sx n="50" d="100"/>
          <a:sy n="50" d="100"/>
        </p:scale>
        <p:origin x="364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2" Type="http://schemas.openxmlformats.org/officeDocument/2006/relationships/tags" Target="tags/tag9.xml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E7F24-8D84-4BD5-8D55-07F6D0ACC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0E9943-F2FC-4B95-AA6A-F0785E5291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2962ED-E5E0-4E4F-B733-85D0B9BAD1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635" y="0"/>
            <a:ext cx="12193270" cy="41097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-635" y="4109720"/>
            <a:ext cx="12193905" cy="2747645"/>
          </a:xfrm>
          <a:prstGeom prst="rect">
            <a:avLst/>
          </a:prstGeom>
          <a:solidFill>
            <a:srgbClr val="F29E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46405" y="429260"/>
            <a:ext cx="11138535" cy="614997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1090275" y="279717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 rot="9420000">
            <a:off x="67310" y="34099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2286635" y="991235"/>
            <a:ext cx="7832725" cy="834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1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cs typeface="+mn-ea"/>
                <a:sym typeface="+mn-lt"/>
              </a:rPr>
              <a:t>2025 </a:t>
            </a:r>
            <a:r>
              <a:rPr lang="zh-CN" altLang="en-US" sz="3200" b="1" dirty="0">
                <a:solidFill>
                  <a:schemeClr val="tx1"/>
                </a:solidFill>
                <a:cs typeface="+mn-ea"/>
                <a:sym typeface="+mn-lt"/>
              </a:rPr>
              <a:t>中考宝典·考点专项突破·英语课件</a:t>
            </a:r>
            <a:endParaRPr lang="zh-CN" altLang="en-US" sz="32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7.xml"/></Relationships>
</file>

<file path=ppt/slideMasters/_rels/slideMaster7.xml.rels><?xml version="1.0" encoding="UTF-8" standalone="yes"?>
<Relationships xmlns="http://schemas.openxmlformats.org/package/2006/relationships"><Relationship Id="rId4" Type="http://schemas.openxmlformats.org/officeDocument/2006/relationships/theme" Target="../theme/theme7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8.xml.rels><?xml version="1.0" encoding="UTF-8" standalone="yes"?>
<Relationships xmlns="http://schemas.openxmlformats.org/package/2006/relationships"><Relationship Id="rId4" Type="http://schemas.openxmlformats.org/officeDocument/2006/relationships/theme" Target="../theme/theme8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 cstate="hq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621209" y="460601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92323" y="1902123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18017" y="3343646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49914" y="4785169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0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 rot="5400000">
            <a:off x="6275070" y="-2272665"/>
            <a:ext cx="95250" cy="7100570"/>
          </a:xfrm>
          <a:prstGeom prst="rect">
            <a:avLst/>
          </a:prstGeom>
          <a:solidFill>
            <a:srgbClr val="F4C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pitchFamily="34" charset="-122"/>
                  </a:rPr>
                  <a:t>学考金典</a:t>
                </a:r>
                <a:endParaRPr lang="zh-CN" altLang="en-US" sz="13800" dirty="0">
                  <a:ln w="22225">
                    <a:solidFill>
                      <a:srgbClr val="E81818"/>
                    </a:solidFill>
                    <a:prstDash val="solid"/>
                  </a:ln>
                  <a:gradFill>
                    <a:gsLst>
                      <a:gs pos="51300">
                        <a:srgbClr val="FE5F4A"/>
                      </a:gs>
                      <a:gs pos="0">
                        <a:srgbClr val="DF0303"/>
                      </a:gs>
                      <a:gs pos="100000">
                        <a:srgbClr val="FEA06E"/>
                      </a:gs>
                    </a:gsLst>
                    <a:lin ang="5400000" scaled="1"/>
                  </a:gradFill>
                  <a:effectLst/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2924175" y="704215"/>
            <a:ext cx="679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广西壮族自治区中小学教辅材料推荐目录品种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流程图: 终止 32"/>
          <p:cNvSpPr/>
          <p:nvPr/>
        </p:nvSpPr>
        <p:spPr>
          <a:xfrm>
            <a:off x="5130800" y="5536565"/>
            <a:ext cx="238506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信息</a:t>
            </a: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技术</a:t>
            </a:r>
            <a:endParaRPr lang="zh-CN" altLang="en-US" sz="36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07662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8280" y="1267460"/>
            <a:ext cx="9265285" cy="25533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第一部分</a:t>
            </a:r>
            <a:r>
              <a:rPr lang="en-US" altLang="zh-CN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课程内容要求</a:t>
            </a:r>
            <a:endParaRPr lang="zh-CN" altLang="en-US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677920" y="4419600"/>
            <a:ext cx="48317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indent="0"/>
            <a:r>
              <a:rPr lang="zh-CN" sz="40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必修一</a:t>
            </a:r>
            <a:r>
              <a:rPr lang="en-US" sz="40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sz="40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数据与计算</a:t>
            </a:r>
            <a:endParaRPr lang="zh-CN" altLang="en-US" sz="40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935990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课程内容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要求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907665" y="99060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98525" y="1962150"/>
            <a:ext cx="10518140" cy="4218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1.1  在具体感知数据与信息的基础上,描述数据与信息的特征,知道数据编码的基本方式。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  在运用数字化工具的学习活动中,理解数据、信息与知识的相互关系,认识数据对人们日常生活的影响。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1.3  针对具体学习任务,体验数字化学习过程,感受利用数字化工具和资源的优势。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1.4  通过典型的应用实例,了解数据采集、分析和可视化表达的基本方法。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794125" y="118745"/>
            <a:ext cx="46031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必修一</a:t>
            </a:r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数据与计算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935990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课程内容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要求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945765" y="100901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98525" y="1667510"/>
            <a:ext cx="10518140" cy="50203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1.5  根据任务需求,选用恰当的软件工具或平台处理数据,完成分析报告,理解对数据进行保护的意义。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1.6  从生活实例出发,概述算法的概念与特征,运用恰当的描述方法和控制结构表示简单算法。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1.7  掌握一种程序设计语言的基本知识,使用程序设计语言实现简单算法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通过解决实际问题,体验程序设计的基本流程,感受算法的效率,掌握程序调试与运行的方法。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1.8  通过人工智能典型案例的剖析,了解智能信息处理的巨大进步和应用潜力,认识人工智能在信息社会中的重要作用。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794125" y="118745"/>
            <a:ext cx="46031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必修一</a:t>
            </a:r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数据与计算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935990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课程内容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要求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907665" y="100838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98525" y="1753235"/>
            <a:ext cx="10518140" cy="50203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2.1  探讨信息技术对社会发展、科技进步以及人们生活、工作与学习的影响,描述信息社会的特征,了解信息技术的发展趋势。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2.2  通过分析典型的信息系统,知道信息系统的组成与功能,理解计算机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移动终端在信息系统中的作用,描述计算机和移动终端的基本工作原理。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2.3  通过分析物联网应用实例,知道信息系统与外部世界的连接方式,了解常见的传感与控制机制。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2.4  观察日常生活中的信息系统,理解计算机网络在信息系统中的作用,通过组建小型无线网络,了解常见网络设备的功能,知道接入方式、带宽等因素对信息系统的影响。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336925" y="118745"/>
            <a:ext cx="55175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必修二     信息系统与社会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60207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935990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课程内容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要求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907665" y="100838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98525" y="1753235"/>
            <a:ext cx="10518140" cy="50203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2.5  通过分析常见的信息系统,理解软件在信息系统中的作用,借助软件工具与平台开发网络应用软件。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2.6  在日常生活与学习中,合理使用信息系统,负责任地发布、使用与传播信息,自觉遵守信息社会中的道德准则和法律法规。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2.7 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认识到信息系统应用过程中存在的风险,熟悉信息系统安全防范的常用技术方法,养成规范的信息系统操作习惯,树立信息安全意识。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2.8  通过搭建小型信息系统的综合活动,体验信息系统的工作过程,认识信息系统在社会应用中的优势及局限性。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336925" y="118745"/>
            <a:ext cx="55175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必修二     信息系统与社会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59765" y="942975"/>
            <a:ext cx="11402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2026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信息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技术课件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本课结束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本课件仅限于教师教学使用，课件的所有权和著作权归广西接班人教育科技有限公司所有。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经书面许可，不得出于商业性目的复制、转载、摘编、改编或以其他方式使用产品封面设计、版式设计、内文内容、商业标识等。任何人不得以非法形式销售或者传播，违者必究。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resource_record_key" val="{&quot;13&quot;:[4563121,4663482,20481688,4364912,4364878],&quot;71&quot;:[76235680068]}"/>
  <p:tag name="COMMONDATA" val="eyJjb3VudCI6MiwiaGRpZCI6ImJhZTc5MzYzMTI1NjhlYWMzNTk0N2VhZWM4NTBkYmI4IiwidXNlckNvdW50Ijoy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自定义设计方案">
  <a:themeElements>
    <a:clrScheme name="">
      <a:dk1>
        <a:srgbClr val="000000"/>
      </a:dk1>
      <a:lt1>
        <a:srgbClr val="FFFFFF"/>
      </a:lt1>
      <a:dk2>
        <a:srgbClr val="352011"/>
      </a:dk2>
      <a:lt2>
        <a:srgbClr val="FCF8F5"/>
      </a:lt2>
      <a:accent1>
        <a:srgbClr val="B27554"/>
      </a:accent1>
      <a:accent2>
        <a:srgbClr val="D4A07B"/>
      </a:accent2>
      <a:accent3>
        <a:srgbClr val="B66E5E"/>
      </a:accent3>
      <a:accent4>
        <a:srgbClr val="D4957B"/>
      </a:accent4>
      <a:accent5>
        <a:srgbClr val="B48B55"/>
      </a:accent5>
      <a:accent6>
        <a:srgbClr val="CCAE76"/>
      </a:accent6>
      <a:hlink>
        <a:srgbClr val="0026E5"/>
      </a:hlink>
      <a:folHlink>
        <a:srgbClr val="7E1FA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1198</Words>
  <Application>WPS 演示</Application>
  <PresentationFormat>宽屏</PresentationFormat>
  <Paragraphs>62</Paragraphs>
  <Slides>8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方正粗黑宋简体</vt:lpstr>
      <vt:lpstr>黑体</vt:lpstr>
      <vt:lpstr>Arial Unicode MS</vt:lpstr>
      <vt:lpstr>等线</vt:lpstr>
      <vt:lpstr>等线 Light</vt:lpstr>
      <vt:lpstr>Calibri</vt:lpstr>
      <vt:lpstr>Office 主题​​</vt:lpstr>
      <vt:lpstr>自定义设计方案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 Yuffa</dc:creator>
  <cp:lastModifiedBy>hfz8868</cp:lastModifiedBy>
  <cp:revision>69</cp:revision>
  <dcterms:created xsi:type="dcterms:W3CDTF">2020-06-07T04:28:00Z</dcterms:created>
  <dcterms:modified xsi:type="dcterms:W3CDTF">2025-09-07T11:30:50Z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KSOTemplateUUID">
    <vt:lpwstr>v1.0_mb_Qt8qMb90gXcOVg455GySpw==</vt:lpwstr>
  </property>
  <property fmtid="{D5CDD505-2E9C-101B-9397-08002B2CF9AE}" pid="4" name="ICV">
    <vt:lpwstr>532077FA39E241E48821F0191D28AF01_13</vt:lpwstr>
  </property>
</Properties>
</file>