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7"/>
  </p:handoutMasterIdLst>
  <p:sldIdLst>
    <p:sldId id="332" r:id="rId10"/>
    <p:sldId id="319" r:id="rId12"/>
    <p:sldId id="321" r:id="rId13"/>
    <p:sldId id="423" r:id="rId14"/>
    <p:sldId id="422" r:id="rId15"/>
    <p:sldId id="424" r:id="rId16"/>
    <p:sldId id="425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0" r:id="rId31"/>
    <p:sldId id="441" r:id="rId32"/>
    <p:sldId id="442" r:id="rId33"/>
    <p:sldId id="443" r:id="rId34"/>
    <p:sldId id="276" r:id="rId35"/>
    <p:sldId id="306" r:id="rId36"/>
  </p:sldIdLst>
  <p:sldSz cx="12192000" cy="6858000"/>
  <p:notesSz cx="6858000" cy="9144000"/>
  <p:embeddedFontLst>
    <p:embeddedFont>
      <p:font typeface="微软雅黑" panose="020B0503020204020204" pitchFamily="34" charset="-122"/>
      <p:regular r:id="rId41"/>
    </p:embeddedFont>
    <p:embeddedFont>
      <p:font typeface="方正粗黑宋简体" panose="02000000000000000000" charset="-122"/>
      <p:regular r:id="rId42"/>
    </p:embeddedFont>
    <p:embeddedFont>
      <p:font typeface="黑体" panose="02010609060101010101" charset="-122"/>
      <p:regular r:id="rId43"/>
    </p:embeddedFont>
    <p:embeddedFont>
      <p:font typeface="等线" panose="02010600030101010101" charset="-122"/>
      <p:regular r:id="rId44"/>
    </p:embeddedFont>
    <p:embeddedFont>
      <p:font typeface="等线 Light" panose="02010600030101010101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0" Type="http://schemas.openxmlformats.org/officeDocument/2006/relationships/tags" Target="tags/tag47.xml"/><Relationship Id="rId5" Type="http://schemas.openxmlformats.org/officeDocument/2006/relationships/slideMaster" Target="slideMasters/slideMaster4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tags" Target="../tags/tag39.xml"/><Relationship Id="rId3" Type="http://schemas.openxmlformats.org/officeDocument/2006/relationships/image" Target="../media/image15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tags" Target="../tags/tag42.xml"/><Relationship Id="rId3" Type="http://schemas.openxmlformats.org/officeDocument/2006/relationships/image" Target="../media/image17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tags" Target="../tags/tag12.xml"/><Relationship Id="rId3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8.png"/><Relationship Id="rId6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tags" Target="../tags/tag17.xml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130800" y="5536565"/>
            <a:ext cx="238506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信息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技术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2115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(6)程序设计的一般过程: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分析问题:确定解决问题的方法 ,描述数据。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设计算法:选择描述算法的方法,设计算法。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编写程序:选择程序设计语言,编写程序。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运行调试程序:修改语法错误,运行程序,发现错误并修改。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2115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2.python程序设计语言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(1)常量和变量是程序中数据的两种表示方式。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常量是直接给定、在程序中不能改变的数值。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变量描述的是存储空间的概念,用于引用在程序中可能会变化的数值。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4544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0005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2810" y="126492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(2)为了增加程序的可读性,编写程序时,变量的名称应尽量体现数据的意义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Python语言中变量的命名规则为: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①由大小写英文字母、数字或下画线组成,以英文字母或下画线为首字符,不能以数字开头。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②长度任意,大小写敏感,如A与a、myBooK与mybooK是不同的。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195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③不能与Python的关键字(又称保留字,是指语言里事先定义的、有特别意义的标识符)同名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例如,input、int、if等是Python的关键字,不能作为变量名。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如a1、b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2是正确的变量名;a-1、2b、for是错误的变量名。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0005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1336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2679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42060" y="1085215"/>
            <a:ext cx="953262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(3)数据类型如下表。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26797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5020" y="2006600"/>
            <a:ext cx="10563225" cy="29794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017270" y="126492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(4)常用函数用法如下表。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9910" y="2195830"/>
            <a:ext cx="11315065" cy="38220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26492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(5)range()函数是Python语言中实现循环结构的常用函数,它用于产生一个等差的整数序列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range(start,stop,step)表示从start 开始,到小于stop的最大整数结束,间隔为step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其中,start和 step可以缺省,默认值分别是0和1。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525" y="3733800"/>
            <a:ext cx="10659110" cy="27432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2810" y="112649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(6)常用运算符如下表。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4380" y="1853565"/>
            <a:ext cx="7798435" cy="47980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5941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402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15824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(7)逻辑运算符的运算规则如下表。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402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525" y="1912620"/>
            <a:ext cx="10664190" cy="46151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12649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(8)运算符的优先级别从高到低依次是:算术运算符、关系运算符、逻辑运算符。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160" y="2355850"/>
            <a:ext cx="10004425" cy="42532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356995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(9)赋值语句的形式: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常量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例如,a=3含义是把3赋给变量a;a=b含义是把变量b的值赋给变量a;a=b+c含义是把表达式b+c的值赋给变量a。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195195" y="2352040"/>
            <a:ext cx="191770" cy="119824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855345"/>
            <a:ext cx="926528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</a:t>
            </a:r>
            <a:r>
              <a:rPr lang="en-US" altLang="zh-CN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课程达标训练</a:t>
            </a:r>
            <a:endParaRPr lang="zh-CN" altLang="en-US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326765" y="2886075"/>
            <a:ext cx="556895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必修一  数据与计算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2622550" y="4232910"/>
            <a:ext cx="732155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44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主题三  算法与程序设计</a:t>
            </a:r>
            <a:endParaRPr sz="44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081405" y="1437005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(10)实现不同流程控制的语句如下。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①实现选择结构的语句如下表。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28725" y="2809875"/>
            <a:ext cx="9625965" cy="1616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28725" y="4373880"/>
            <a:ext cx="9603740" cy="236029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8045" y="2400300"/>
            <a:ext cx="7915275" cy="3827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38045" y="1746885"/>
            <a:ext cx="7914640" cy="71501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98525" y="1067435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①实现选择结构的语句如下表。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632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178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178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8525" y="1328420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②实现循环结构的语句如下表。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6330" y="2122170"/>
            <a:ext cx="10143490" cy="412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9878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533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5339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常用算法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8525" y="1370330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常用算法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1.枚举法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根据已知条件,在给定的范围内对所有可能的答案按某种顺序进行逐一枚举和检验 ,从中找出那些符合要求的答案。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例如,求a和b的最大的公约数,先检查a是不是答案,若不是再检查a-1,a-2,…,直到找到为止。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9878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4533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45339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常用算法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8525" y="1458595"/>
            <a:ext cx="1011809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三、常用算法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2.解析法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通过找出问题中各要素之间的关系,使用相关公式求出解决问题所需的解析式,并计算解析式来求解问题。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例如,用求根公式求一元二次方程的根,用等差数列求和公式求1+2+3+…+N的和。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122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技术课件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99060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734820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 、算法及其基本控制结构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1.算法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(1)算法是在有限步骤内解决某一问题所使用的方法。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(2)算法的特征: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①有穷性:一个算法在执行有限步骤后在有限的时间内能够实现。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②确定性:一个算法中的每一个步骤的表述都是确定的、没有歧义的语句。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63620" y="175260"/>
            <a:ext cx="506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主题三  算法与程序设计</a:t>
            </a:r>
            <a:endParaRPr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783205" y="99060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算法及其基本控制结构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420" y="352425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37385" y="40703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50812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(2)算法的特征: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③有零个或多个输入:输入是算法执行时从外界获取的数据,没有输入是因为初始设定已经被隐藏在算法中。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④有一个或多个输出:输出表示算法执行的结果,没有输出的算法没有意义。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⑤可行性:每一个步骤都能够有效地执行,并且得到确定的结果,同时能够用来方便地解决一类问题。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13990" y="407035"/>
            <a:ext cx="427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算法及其基本控制结构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37820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3924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5200" y="105473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(3)算法的描述方法主要有自然语言、流程图、伪代码三种。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392430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算法及其基本控制结构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81275" y="4966970"/>
            <a:ext cx="6387465" cy="1560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81275" y="1674495"/>
            <a:ext cx="6388100" cy="33502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05435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36004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98361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(4)流程图符号及其作用如下表。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360045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算法及其基本控制结构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8045" y="1561465"/>
            <a:ext cx="8237220" cy="49663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965" y="330835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98930" y="38544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54175" y="2567305"/>
            <a:ext cx="1098423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2.算法基本控制结构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305685" y="417195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算法及其基本控制结构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59805" y="2955925"/>
            <a:ext cx="5745480" cy="3571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14305"/>
          <a:stretch>
            <a:fillRect/>
          </a:stretch>
        </p:blipFill>
        <p:spPr>
          <a:xfrm>
            <a:off x="6059805" y="1887855"/>
            <a:ext cx="5745480" cy="1624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59805" y="157480"/>
            <a:ext cx="5745480" cy="19894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05435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36004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2115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二、程序和程序设计语言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1.程序设计语言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(1)程序是一组操作指令或语句序列,是计算机执行算法的一系列操作步骤。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(2)程序设计语言是人们编制程序所使用的计算机语言。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(3)程序设计语言主要经历了机器语言、汇编语言、高级语言三个发展历程。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360045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05435"/>
            <a:ext cx="2078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6600" y="36004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177925"/>
            <a:ext cx="10518140" cy="534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(4)各种程序设计语言有各自的特点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机器语言:由二进制代码的指令组表示,可以被计算机直接执行。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汇编语言:类似英语缩略词并带有助记符号的语言。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高级语言:接近人类自然语言,使得程序的开发过程更有效率。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(5)高级语言的转换方式: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编译类:源代码通过编译器一次性地“翻译”成目标代码(机器语言)文件。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解释类:程序源代码由相应语言的解释器“翻译”成目标代码(机器语言),边“翻译”边执行。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83205" y="360045"/>
            <a:ext cx="4273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程序和程序设计语言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resource_record_key" val="{&quot;13&quot;:[4563121,4663482,20481688,4364912,4364878],&quot;71&quot;:[76235680068]}"/>
  <p:tag name="COMMONDATA" val="eyJjb3VudCI6NSwiaGRpZCI6ImJhZTc5MzYzMTI1NjhlYWMzNTk0N2VhZWM4NTBkYmI4IiwidXNlckNvdW50Ijo1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2371</Words>
  <Application>WPS 演示</Application>
  <PresentationFormat>宽屏</PresentationFormat>
  <Paragraphs>205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74</cp:revision>
  <dcterms:created xsi:type="dcterms:W3CDTF">2020-06-07T04:28:00Z</dcterms:created>
  <dcterms:modified xsi:type="dcterms:W3CDTF">2025-09-01T07:51:52Z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6E513E6EFEC544FEBB68313A7531FD9C_13</vt:lpwstr>
  </property>
</Properties>
</file>