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44"/>
  </p:handoutMasterIdLst>
  <p:sldIdLst>
    <p:sldId id="332" r:id="rId10"/>
    <p:sldId id="319" r:id="rId12"/>
    <p:sldId id="321" r:id="rId13"/>
    <p:sldId id="378" r:id="rId14"/>
    <p:sldId id="379" r:id="rId15"/>
    <p:sldId id="380" r:id="rId16"/>
    <p:sldId id="381" r:id="rId17"/>
    <p:sldId id="401" r:id="rId18"/>
    <p:sldId id="382" r:id="rId19"/>
    <p:sldId id="384" r:id="rId20"/>
    <p:sldId id="385" r:id="rId21"/>
    <p:sldId id="402" r:id="rId22"/>
    <p:sldId id="403" r:id="rId23"/>
    <p:sldId id="386" r:id="rId24"/>
    <p:sldId id="387" r:id="rId25"/>
    <p:sldId id="404" r:id="rId26"/>
    <p:sldId id="388" r:id="rId27"/>
    <p:sldId id="389" r:id="rId28"/>
    <p:sldId id="390" r:id="rId29"/>
    <p:sldId id="405" r:id="rId30"/>
    <p:sldId id="391" r:id="rId31"/>
    <p:sldId id="392" r:id="rId32"/>
    <p:sldId id="406" r:id="rId33"/>
    <p:sldId id="393" r:id="rId34"/>
    <p:sldId id="395" r:id="rId35"/>
    <p:sldId id="407" r:id="rId36"/>
    <p:sldId id="397" r:id="rId37"/>
    <p:sldId id="408" r:id="rId38"/>
    <p:sldId id="398" r:id="rId39"/>
    <p:sldId id="409" r:id="rId40"/>
    <p:sldId id="410" r:id="rId41"/>
    <p:sldId id="276" r:id="rId42"/>
    <p:sldId id="306" r:id="rId43"/>
  </p:sldIdLst>
  <p:sldSz cx="12192000" cy="6858000"/>
  <p:notesSz cx="6858000" cy="9144000"/>
  <p:embeddedFontLst>
    <p:embeddedFont>
      <p:font typeface="微软雅黑" panose="020B0503020204020204" pitchFamily="34" charset="-122"/>
      <p:regular r:id="rId48"/>
    </p:embeddedFont>
    <p:embeddedFont>
      <p:font typeface="方正粗黑宋简体" panose="02000000000000000000" charset="-122"/>
      <p:regular r:id="rId49"/>
    </p:embeddedFont>
    <p:embeddedFont>
      <p:font typeface="黑体" panose="02010609060101010101" charset="-122"/>
      <p:regular r:id="rId50"/>
    </p:embeddedFont>
    <p:embeddedFont>
      <p:font typeface="等线" panose="02010600030101010101" charset="-122"/>
      <p:regular r:id="rId51"/>
    </p:embeddedFont>
    <p:embeddedFont>
      <p:font typeface="Calibri" panose="020F0502020204030204" charset="0"/>
      <p:regular r:id="rId52"/>
      <p:bold r:id="rId53"/>
      <p:italic r:id="rId54"/>
      <p:boldItalic r:id="rId55"/>
    </p:embeddedFont>
    <p:embeddedFont>
      <p:font typeface="等线 Light" panose="02010600030101010101" charset="-122"/>
      <p:regular r:id="rId56"/>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gs" Target="tags/tag41.xml"/><Relationship Id="rId56" Type="http://schemas.openxmlformats.org/officeDocument/2006/relationships/font" Target="fonts/font9.fntdata"/><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Master" Target="slideMasters/slideMaster4.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23.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tags" Target="../tags/tag25.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3.xml"/><Relationship Id="rId3" Type="http://schemas.openxmlformats.org/officeDocument/2006/relationships/image" Target="../media/image5.png"/><Relationship Id="rId2" Type="http://schemas.openxmlformats.org/officeDocument/2006/relationships/tags" Target="../tags/tag30.xml"/><Relationship Id="rId1" Type="http://schemas.openxmlformats.org/officeDocument/2006/relationships/tags" Target="../tags/tag2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tags" Target="../tags/tag33.xml"/><Relationship Id="rId1" Type="http://schemas.openxmlformats.org/officeDocument/2006/relationships/tags" Target="../tags/tag3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130800" y="5536565"/>
            <a:ext cx="238506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信息</a:t>
            </a:r>
            <a:r>
              <a:rPr lang="zh-CN" altLang="en-US" sz="3600" b="1">
                <a:solidFill>
                  <a:schemeClr val="tx1">
                    <a:lumMod val="75000"/>
                    <a:lumOff val="25000"/>
                  </a:schemeClr>
                </a:solidFill>
                <a:latin typeface="黑体" panose="02010609060101010101" charset="-122"/>
                <a:ea typeface="黑体" panose="02010609060101010101" charset="-122"/>
              </a:rPr>
              <a:t>技术</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337310"/>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6.数据、信息与知识的关系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数据是信息和知识的来源。信息是经过加工的数据,知识是经过人们归纳整理和反复验证后沉淀下来而呈现的规律</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同时,相应的知识又是加工数据、提炼信息的基础,能帮助人们理解信息。人们综合运用知识解决问题、发明创造或预测未来时,这些知识就升华为智慧。</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从数据到信息,再到知识和智,是一个从低级到高级的认知过程。</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283335"/>
            <a:ext cx="11125200" cy="4946650"/>
          </a:xfrm>
          <a:prstGeom prst="rect">
            <a:avLst/>
          </a:prstGeom>
          <a:noFill/>
        </p:spPr>
        <p:txBody>
          <a:bodyPr wrap="square" rtlCol="0">
            <a:noAutofit/>
          </a:bodyPr>
          <a:p>
            <a:pPr algn="just">
              <a:lnSpc>
                <a:spcPct val="100000"/>
              </a:lnSpc>
              <a:spcBef>
                <a:spcPts val="0"/>
              </a:spcBef>
              <a:buClrTx/>
              <a:buSzTx/>
              <a:buFontTx/>
            </a:pPr>
            <a:r>
              <a:rPr lang="zh-CN" altLang="en-US" sz="2800" b="1" dirty="0">
                <a:solidFill>
                  <a:schemeClr val="accent2">
                    <a:lumMod val="50000"/>
                  </a:schemeClr>
                </a:solidFill>
                <a:latin typeface="微软雅黑" panose="020B0503020204020204" pitchFamily="34" charset="-122"/>
                <a:ea typeface="微软雅黑" panose="020B0503020204020204" pitchFamily="34" charset="-122"/>
              </a:rPr>
              <a:t>二 、</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rPr>
              <a:t>认识大数据</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1.大数据概念</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大数据是指无法在可承受的时间范围内用常规软件工具进行捕捉、管理和处理的数据集合。</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2.大数据的特征</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大数据通常具有</a:t>
            </a:r>
            <a:r>
              <a:rPr sz="2800" b="1">
                <a:latin typeface="宋体" panose="02010600030101010101" pitchFamily="2" charset="-122"/>
                <a:ea typeface="宋体" panose="02010600030101010101" pitchFamily="2" charset="-122"/>
                <a:cs typeface="宋体" panose="02010600030101010101" pitchFamily="2" charset="-122"/>
              </a:rPr>
              <a:t>4v</a:t>
            </a:r>
            <a:r>
              <a:rPr sz="2800">
                <a:latin typeface="宋体" panose="02010600030101010101" pitchFamily="2" charset="-122"/>
                <a:ea typeface="宋体" panose="02010600030101010101" pitchFamily="2" charset="-122"/>
                <a:cs typeface="宋体" panose="02010600030101010101" pitchFamily="2" charset="-122"/>
              </a:rPr>
              <a:t>特征:</a:t>
            </a:r>
            <a:r>
              <a:rPr lang="en-US" sz="2800">
                <a:latin typeface="宋体" panose="02010600030101010101" pitchFamily="2" charset="-122"/>
                <a:ea typeface="宋体" panose="02010600030101010101" pitchFamily="2" charset="-122"/>
                <a:cs typeface="宋体" panose="02010600030101010101" pitchFamily="2" charset="-122"/>
              </a:rPr>
              <a:t>V</a:t>
            </a:r>
            <a:r>
              <a:rPr sz="2800">
                <a:latin typeface="宋体" panose="02010600030101010101" pitchFamily="2" charset="-122"/>
                <a:ea typeface="宋体" panose="02010600030101010101" pitchFamily="2" charset="-122"/>
                <a:cs typeface="宋体" panose="02010600030101010101" pitchFamily="2" charset="-122"/>
              </a:rPr>
              <a:t>olume(数据量)、</a:t>
            </a:r>
            <a:r>
              <a:rPr lang="en-US" sz="2800">
                <a:latin typeface="宋体" panose="02010600030101010101" pitchFamily="2" charset="-122"/>
                <a:ea typeface="宋体" panose="02010600030101010101" pitchFamily="2" charset="-122"/>
                <a:cs typeface="宋体" panose="02010600030101010101" pitchFamily="2" charset="-122"/>
              </a:rPr>
              <a:t>V</a:t>
            </a:r>
            <a:r>
              <a:rPr sz="2800">
                <a:latin typeface="宋体" panose="02010600030101010101" pitchFamily="2" charset="-122"/>
                <a:ea typeface="宋体" panose="02010600030101010101" pitchFamily="2" charset="-122"/>
                <a:cs typeface="宋体" panose="02010600030101010101" pitchFamily="2" charset="-122"/>
              </a:rPr>
              <a:t>elocity(处理速度)、</a:t>
            </a:r>
            <a:r>
              <a:rPr lang="en-US" sz="2800">
                <a:latin typeface="宋体" panose="02010600030101010101" pitchFamily="2" charset="-122"/>
                <a:ea typeface="宋体" panose="02010600030101010101" pitchFamily="2" charset="-122"/>
                <a:cs typeface="宋体" panose="02010600030101010101" pitchFamily="2" charset="-122"/>
              </a:rPr>
              <a:t>V</a:t>
            </a:r>
            <a:r>
              <a:rPr sz="2800">
                <a:latin typeface="宋体" panose="02010600030101010101" pitchFamily="2" charset="-122"/>
                <a:ea typeface="宋体" panose="02010600030101010101" pitchFamily="2" charset="-122"/>
                <a:cs typeface="宋体" panose="02010600030101010101" pitchFamily="2" charset="-122"/>
              </a:rPr>
              <a:t>ariety(多样性)、</a:t>
            </a:r>
            <a:r>
              <a:rPr lang="en-US" sz="2800">
                <a:latin typeface="宋体" panose="02010600030101010101" pitchFamily="2" charset="-122"/>
                <a:ea typeface="宋体" panose="02010600030101010101" pitchFamily="2" charset="-122"/>
                <a:cs typeface="宋体" panose="02010600030101010101" pitchFamily="2" charset="-122"/>
              </a:rPr>
              <a:t>V</a:t>
            </a:r>
            <a:r>
              <a:rPr sz="2800">
                <a:latin typeface="宋体" panose="02010600030101010101" pitchFamily="2" charset="-122"/>
                <a:ea typeface="宋体" panose="02010600030101010101" pitchFamily="2" charset="-122"/>
                <a:cs typeface="宋体" panose="02010600030101010101" pitchFamily="2" charset="-122"/>
              </a:rPr>
              <a:t>alue(价值性)。</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大数据</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131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59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38480" y="1344930"/>
            <a:ext cx="1112520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2.大数据的特征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(1)数据量(大):大数据的体量很大,且数据集合的规模还在不断扩大。</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(2)处理速度(快):由于数据量增长速度快,大数据处理速度也必须快,且时效性要求高。</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(3)多样性(丰富):大数据来自多种数据源,数据种类和格式非常丰富。</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(4)价值性(密度低):大数据的价值性不仅指大数据能产生价值,更是指数据价值密度相对较低。</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592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大数据</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089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35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57300"/>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3.大数据技术</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大数据技术指对大数据资源进行采集、提取、存储、分析和表达的技术,一般包括大数据采集、大数据预处理、大数据存储与管理、大数据分析与挖掘及大数据可视化与应用等技术。</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(1)大数据采集指通过传感器、社交网络交互等方式获得各种类型的海量数据。</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(2)大数据预处理主要完成对数据的抽取、清理操作,这不仅能提高数据质量,降低数据处理的复杂度,还能缩小数据规模,提升数据处理的准确性。</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35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大数据</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389380"/>
            <a:ext cx="10518140" cy="4946650"/>
          </a:xfrm>
          <a:prstGeom prst="rect">
            <a:avLst/>
          </a:prstGeom>
          <a:noFill/>
        </p:spPr>
        <p:txBody>
          <a:bodyPr wrap="square" rtlCol="0">
            <a:noAutofit/>
          </a:bodyPr>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(3)大数据存储与管理指通过建立相应的数据库把采集到的数据存储起来,并进行管理和调用。</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(4)大数据分析与挖掘指从规模巨大的数据中,分析并提取出有潜在价值的信息。</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(5)大数据可视化与应用指将数据直观、形象地呈现出来,有助于用户更好地理解</a:t>
            </a:r>
            <a:r>
              <a:rPr lang="zh-CN" sz="2800">
                <a:latin typeface="宋体" panose="02010600030101010101" pitchFamily="2" charset="-122"/>
                <a:ea typeface="宋体" panose="02010600030101010101" pitchFamily="2" charset="-122"/>
                <a:cs typeface="宋体" panose="02010600030101010101" pitchFamily="2" charset="-122"/>
              </a:rPr>
              <a:t>数据的内涵，以充分发挥数据的价值。</a:t>
            </a:r>
            <a:r>
              <a:rPr sz="2800">
                <a:latin typeface="宋体" panose="02010600030101010101" pitchFamily="2" charset="-122"/>
                <a:ea typeface="宋体" panose="02010600030101010101" pitchFamily="2" charset="-122"/>
                <a:cs typeface="宋体" panose="02010600030101010101" pitchFamily="2" charset="-122"/>
              </a:rPr>
              <a:t> </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a:t>
            </a: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大数据</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7415" y="1693545"/>
            <a:ext cx="10518140" cy="4946650"/>
          </a:xfrm>
          <a:prstGeom prst="rect">
            <a:avLst/>
          </a:prstGeom>
          <a:noFill/>
        </p:spPr>
        <p:txBody>
          <a:bodyPr wrap="square" rtlCol="0">
            <a:noAutofit/>
          </a:bodyPr>
          <a:p>
            <a:pPr algn="just">
              <a:lnSpc>
                <a:spcPct val="100000"/>
              </a:lnSpc>
              <a:spcBef>
                <a:spcPts val="0"/>
              </a:spcBef>
              <a:buClrTx/>
              <a:buSzTx/>
              <a:buFontTx/>
            </a:pPr>
            <a:r>
              <a:rPr lang="zh-CN" altLang="en-US" sz="2800" b="1" dirty="0">
                <a:solidFill>
                  <a:schemeClr val="accent2">
                    <a:lumMod val="50000"/>
                  </a:schemeClr>
                </a:solidFill>
                <a:latin typeface="微软雅黑" panose="020B0503020204020204" pitchFamily="34" charset="-122"/>
                <a:ea typeface="微软雅黑" panose="020B0503020204020204" pitchFamily="34" charset="-122"/>
              </a:rPr>
              <a:t>三、认识数据编码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pP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1.编码的概念</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编码是指用预先规定的方法将数字、文字或其他对象转换成规定的符号组合,或将信息、数据转换为规定的脉冲电信号</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在计算机科学中,编码一般是指用预先规定的方法将数字、文字、图像、声音、视频等对象编成二进制代码的过程。</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321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8671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581150"/>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2.编码的意义和作用</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生活中编码无处不在,如公民身份号码、银行卡号、邮政编码、学籍号、车牌号、商品条形码及付款二维码等,都是按照一定的规则产生的编码。</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sz="2800">
                <a:latin typeface="宋体" panose="02010600030101010101" pitchFamily="2" charset="-122"/>
                <a:ea typeface="宋体" panose="02010600030101010101" pitchFamily="2" charset="-122"/>
                <a:cs typeface="宋体" panose="02010600030101010101" pitchFamily="2" charset="-122"/>
              </a:rPr>
              <a:t> </a:t>
            </a: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编码具有鉴别、排序、专用含义等作用。</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8671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144270"/>
            <a:ext cx="10518140" cy="1141095"/>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3.数值数据的编码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(1)常用的数制如下表所示。</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7" name="表格 6"/>
          <p:cNvGraphicFramePr/>
          <p:nvPr>
            <p:custDataLst>
              <p:tags r:id="rId2"/>
            </p:custDataLst>
          </p:nvPr>
        </p:nvGraphicFramePr>
        <p:xfrm>
          <a:off x="346710" y="2353945"/>
          <a:ext cx="11621770" cy="4270375"/>
        </p:xfrm>
        <a:graphic>
          <a:graphicData uri="http://schemas.openxmlformats.org/drawingml/2006/table">
            <a:tbl>
              <a:tblPr/>
              <a:tblGrid>
                <a:gridCol w="1039495"/>
                <a:gridCol w="908050"/>
                <a:gridCol w="4241800"/>
                <a:gridCol w="3872230"/>
                <a:gridCol w="1560195"/>
              </a:tblGrid>
              <a:tr h="787400">
                <a:tc>
                  <a:txBody>
                    <a:bodyPr/>
                    <a:p>
                      <a:pPr indent="0" algn="ctr">
                        <a:lnSpc>
                          <a:spcPct val="210000"/>
                        </a:lnSpc>
                        <a:buNone/>
                      </a:pPr>
                      <a:r>
                        <a:rPr lang="en-US" sz="2400" b="1">
                          <a:solidFill>
                            <a:srgbClr val="000000"/>
                          </a:solidFill>
                          <a:latin typeface="黑体" panose="02010609060101010101" charset="-122"/>
                          <a:ea typeface="黑体" panose="02010609060101010101" charset="-122"/>
                          <a:cs typeface="微软雅黑" panose="020B0503020204020204" pitchFamily="34" charset="-122"/>
                        </a:rPr>
                        <a:t>数制</a:t>
                      </a:r>
                      <a:endParaRPr lang="en-US" altLang="en-US" sz="2400" b="1">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c>
                  <a:txBody>
                    <a:bodyPr/>
                    <a:p>
                      <a:pPr indent="0" algn="ctr">
                        <a:lnSpc>
                          <a:spcPct val="210000"/>
                        </a:lnSpc>
                        <a:buNone/>
                      </a:pPr>
                      <a:r>
                        <a:rPr lang="en-US" sz="2400" b="1">
                          <a:solidFill>
                            <a:srgbClr val="000000"/>
                          </a:solidFill>
                          <a:latin typeface="黑体" panose="02010609060101010101" charset="-122"/>
                          <a:ea typeface="黑体" panose="02010609060101010101" charset="-122"/>
                          <a:cs typeface="微软雅黑" panose="020B0503020204020204" pitchFamily="34" charset="-122"/>
                        </a:rPr>
                        <a:t>基数</a:t>
                      </a:r>
                      <a:endParaRPr lang="en-US" altLang="en-US" sz="2400" b="1">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c>
                  <a:txBody>
                    <a:bodyPr/>
                    <a:p>
                      <a:pPr indent="0" algn="ctr">
                        <a:lnSpc>
                          <a:spcPct val="210000"/>
                        </a:lnSpc>
                        <a:buNone/>
                      </a:pPr>
                      <a:r>
                        <a:rPr lang="en-US" sz="2400" b="1">
                          <a:solidFill>
                            <a:srgbClr val="000000"/>
                          </a:solidFill>
                          <a:latin typeface="黑体" panose="02010609060101010101" charset="-122"/>
                          <a:ea typeface="黑体" panose="02010609060101010101" charset="-122"/>
                          <a:cs typeface="微软雅黑" panose="020B0503020204020204" pitchFamily="34" charset="-122"/>
                        </a:rPr>
                        <a:t>可用数码</a:t>
                      </a:r>
                      <a:endParaRPr lang="en-US" altLang="en-US" sz="2400" b="1">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c>
                  <a:txBody>
                    <a:bodyPr/>
                    <a:p>
                      <a:pPr indent="0" algn="ctr">
                        <a:lnSpc>
                          <a:spcPct val="210000"/>
                        </a:lnSpc>
                        <a:buNone/>
                      </a:pPr>
                      <a:r>
                        <a:rPr lang="en-US" sz="2400" b="1">
                          <a:solidFill>
                            <a:srgbClr val="000000"/>
                          </a:solidFill>
                          <a:latin typeface="黑体" panose="02010609060101010101" charset="-122"/>
                          <a:ea typeface="黑体" panose="02010609060101010101" charset="-122"/>
                          <a:cs typeface="微软雅黑" panose="020B0503020204020204" pitchFamily="34" charset="-122"/>
                        </a:rPr>
                        <a:t>位权</a:t>
                      </a:r>
                      <a:endParaRPr lang="en-US" altLang="en-US" sz="2400" b="1">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c>
                  <a:txBody>
                    <a:bodyPr/>
                    <a:p>
                      <a:pPr indent="0" algn="ctr">
                        <a:lnSpc>
                          <a:spcPct val="210000"/>
                        </a:lnSpc>
                        <a:buNone/>
                      </a:pPr>
                      <a:r>
                        <a:rPr lang="en-US" sz="2400" b="1">
                          <a:solidFill>
                            <a:srgbClr val="000000"/>
                          </a:solidFill>
                          <a:latin typeface="黑体" panose="02010609060101010101" charset="-122"/>
                          <a:ea typeface="黑体" panose="02010609060101010101" charset="-122"/>
                          <a:cs typeface="微软雅黑" panose="020B0503020204020204" pitchFamily="34" charset="-122"/>
                        </a:rPr>
                        <a:t>进位规则</a:t>
                      </a:r>
                      <a:endParaRPr lang="en-US" altLang="en-US" sz="2400" b="1">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r>
              <a:tr h="1120775">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十进制</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Arial" panose="020B0604020202020204" pitchFamily="34" charset="0"/>
                        </a:rPr>
                        <a:t>10</a:t>
                      </a:r>
                      <a:endParaRPr lang="en-US" altLang="en-US" sz="1800" b="1">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0、1、2、3、4、5、6、7、8、9</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0</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逢十进一</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1185">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二进制</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Arial" panose="020B0604020202020204" pitchFamily="34" charset="0"/>
                        </a:rPr>
                        <a:t>2</a:t>
                      </a:r>
                      <a:endParaRPr lang="en-US" altLang="en-US" sz="1800" b="1">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0、1</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0</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逢二进一</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915">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八进制</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Arial" panose="020B0604020202020204" pitchFamily="34" charset="0"/>
                        </a:rPr>
                        <a:t>8</a:t>
                      </a:r>
                      <a:endParaRPr lang="en-US" altLang="en-US" sz="1800" b="1">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0、1、2、3、4、5、6、7</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0</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逢八进一</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1100">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十六进制</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Arial" panose="020B0604020202020204" pitchFamily="34" charset="0"/>
                        </a:rPr>
                        <a:t>16</a:t>
                      </a:r>
                      <a:endParaRPr lang="en-US" altLang="en-US" sz="1800" b="1">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0、1、2、3、4、5、6、7、8、9、A、B、C、D、E、F</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n-2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0</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en-US" sz="1800" b="1" baseline="30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rPr>
                        <a:t>逢十六进一</a:t>
                      </a:r>
                      <a:endParaRPr lang="en-US" altLang="en-US" sz="1800" b="1">
                        <a:solidFill>
                          <a:srgbClr val="000000"/>
                        </a:solidFill>
                        <a:latin typeface="宋体" panose="02010600030101010101" pitchFamily="2" charset="-122"/>
                        <a:ea typeface="宋体" panose="02010600030101010101" pitchFamily="2" charset="-122"/>
                        <a:cs typeface="微软雅黑" panose="020B0503020204020204" pitchFamily="34" charset="-122"/>
                      </a:endParaRPr>
                    </a:p>
                  </a:txBody>
                  <a:tcPr marL="0" marR="0" marT="0" marB="0" vert="horz"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163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962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23645"/>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(2)各数制之间的转换:</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30000"/>
              </a:lnSpc>
              <a:spcBef>
                <a:spcPts val="0"/>
              </a:spcBef>
              <a:spcAft>
                <a:spcPts val="0"/>
              </a:spcAft>
            </a:pPr>
            <a:r>
              <a:rPr sz="2800">
                <a:latin typeface="宋体" panose="02010600030101010101" pitchFamily="2" charset="-122"/>
                <a:ea typeface="宋体" panose="02010600030101010101" pitchFamily="2" charset="-122"/>
                <a:cs typeface="宋体" panose="02010600030101010101" pitchFamily="2" charset="-122"/>
              </a:rPr>
              <a:t>①十进制数转换为二进制数:整数部分的转换方法是除以2反向取余,小数部分的转换方法是乘2正向取整</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例:(38.25)</a:t>
            </a:r>
            <a:r>
              <a:rPr sz="1400" b="1">
                <a:latin typeface="宋体" panose="02010600030101010101" pitchFamily="2" charset="-122"/>
                <a:ea typeface="宋体" panose="02010600030101010101" pitchFamily="2" charset="-122"/>
                <a:cs typeface="宋体" panose="02010600030101010101" pitchFamily="2" charset="-122"/>
              </a:rPr>
              <a:t>10</a:t>
            </a:r>
            <a:r>
              <a:rPr sz="2800">
                <a:latin typeface="宋体" panose="02010600030101010101" pitchFamily="2" charset="-122"/>
                <a:ea typeface="宋体" panose="02010600030101010101" pitchFamily="2" charset="-122"/>
                <a:cs typeface="宋体" panose="02010600030101010101" pitchFamily="2" charset="-122"/>
              </a:rPr>
              <a:t>=(100110.01)</a:t>
            </a:r>
            <a:r>
              <a:rPr sz="1400" b="1">
                <a:latin typeface="宋体" panose="02010600030101010101" pitchFamily="2" charset="-122"/>
                <a:ea typeface="宋体" panose="02010600030101010101" pitchFamily="2" charset="-122"/>
                <a:cs typeface="宋体" panose="02010600030101010101" pitchFamily="2" charset="-122"/>
              </a:rPr>
              <a:t>2</a:t>
            </a:r>
            <a:endParaRPr sz="14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9624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custDataLst>
              <p:tags r:id="rId2"/>
            </p:custDataLst>
          </p:nvPr>
        </p:nvPicPr>
        <p:blipFill>
          <a:blip r:embed="rId3"/>
          <a:stretch>
            <a:fillRect/>
          </a:stretch>
        </p:blipFill>
        <p:spPr>
          <a:xfrm>
            <a:off x="1551940" y="3019425"/>
            <a:ext cx="8387080" cy="3745230"/>
          </a:xfrm>
          <a:prstGeom prst="rect">
            <a:avLst/>
          </a:prstGeom>
        </p:spPr>
      </p:pic>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674495"/>
            <a:ext cx="10518140" cy="4946650"/>
          </a:xfrm>
          <a:prstGeom prst="rect">
            <a:avLst/>
          </a:prstGeom>
          <a:noFill/>
        </p:spPr>
        <p:txBody>
          <a:bodyPr wrap="square" rtlCol="0">
            <a:noAutofit/>
          </a:bodyPr>
          <a:p>
            <a:pPr algn="just">
              <a:lnSpc>
                <a:spcPct val="130000"/>
              </a:lnSpc>
              <a:spcBef>
                <a:spcPts val="0"/>
              </a:spcBef>
              <a:spcAft>
                <a:spcPts val="0"/>
              </a:spcAft>
            </a:pPr>
            <a:r>
              <a:rPr sz="2800">
                <a:latin typeface="宋体" panose="02010600030101010101" pitchFamily="2" charset="-122"/>
                <a:ea typeface="宋体" panose="02010600030101010101" pitchFamily="2" charset="-122"/>
                <a:cs typeface="宋体" panose="02010600030101010101" pitchFamily="2" charset="-122"/>
              </a:rPr>
              <a:t>②二进制数转换为十进制数:常用的方法是按权展开求和。</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例如:(11011)</a:t>
            </a:r>
            <a:r>
              <a:rPr sz="2800" b="1" baseline="-25000">
                <a:latin typeface="宋体" panose="02010600030101010101" pitchFamily="2" charset="-122"/>
                <a:ea typeface="宋体" panose="02010600030101010101" pitchFamily="2" charset="-122"/>
                <a:cs typeface="宋体" panose="02010600030101010101" pitchFamily="2" charset="-122"/>
              </a:rPr>
              <a:t>2</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=1×2</a:t>
            </a:r>
            <a:r>
              <a:rPr sz="28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4</a:t>
            </a:r>
            <a:r>
              <a:rPr sz="2800">
                <a:latin typeface="宋体" panose="02010600030101010101" pitchFamily="2" charset="-122"/>
                <a:ea typeface="宋体" panose="02010600030101010101" pitchFamily="2" charset="-122"/>
                <a:cs typeface="宋体" panose="02010600030101010101" pitchFamily="2" charset="-122"/>
              </a:rPr>
              <a:t>+1×2</a:t>
            </a:r>
            <a:r>
              <a:rPr sz="2800" b="1" baseline="30000">
                <a:latin typeface="宋体" panose="02010600030101010101" pitchFamily="2" charset="-122"/>
                <a:ea typeface="宋体" panose="02010600030101010101" pitchFamily="2" charset="-122"/>
                <a:cs typeface="宋体" panose="02010600030101010101" pitchFamily="2" charset="-122"/>
              </a:rPr>
              <a:t>3</a:t>
            </a:r>
            <a:r>
              <a:rPr sz="2800">
                <a:latin typeface="宋体" panose="02010600030101010101" pitchFamily="2" charset="-122"/>
                <a:ea typeface="宋体" panose="02010600030101010101" pitchFamily="2" charset="-122"/>
                <a:cs typeface="宋体" panose="02010600030101010101" pitchFamily="2" charset="-122"/>
              </a:rPr>
              <a:t>+0×2</a:t>
            </a:r>
            <a:r>
              <a:rPr sz="2800" b="1" baseline="30000">
                <a:latin typeface="宋体" panose="02010600030101010101" pitchFamily="2" charset="-122"/>
                <a:ea typeface="宋体" panose="02010600030101010101" pitchFamily="2" charset="-122"/>
                <a:cs typeface="宋体" panose="02010600030101010101" pitchFamily="2" charset="-122"/>
              </a:rPr>
              <a:t>2</a:t>
            </a:r>
            <a:r>
              <a:rPr sz="2800">
                <a:latin typeface="宋体" panose="02010600030101010101" pitchFamily="2" charset="-122"/>
                <a:ea typeface="宋体" panose="02010600030101010101" pitchFamily="2" charset="-122"/>
                <a:cs typeface="宋体" panose="02010600030101010101" pitchFamily="2" charset="-122"/>
              </a:rPr>
              <a:t>+1×2</a:t>
            </a:r>
            <a:r>
              <a:rPr sz="2800" b="1" baseline="30000">
                <a:latin typeface="宋体" panose="02010600030101010101" pitchFamily="2" charset="-122"/>
                <a:ea typeface="宋体" panose="02010600030101010101" pitchFamily="2" charset="-122"/>
                <a:cs typeface="宋体" panose="02010600030101010101" pitchFamily="2" charset="-122"/>
              </a:rPr>
              <a:t>1</a:t>
            </a:r>
            <a:r>
              <a:rPr sz="2800">
                <a:latin typeface="宋体" panose="02010600030101010101" pitchFamily="2" charset="-122"/>
                <a:ea typeface="宋体" panose="02010600030101010101" pitchFamily="2" charset="-122"/>
                <a:cs typeface="宋体" panose="02010600030101010101" pitchFamily="2" charset="-122"/>
              </a:rPr>
              <a:t>+1×2</a:t>
            </a:r>
            <a:r>
              <a:rPr sz="2800" b="1" baseline="30000">
                <a:latin typeface="宋体" panose="02010600030101010101" pitchFamily="2" charset="-122"/>
                <a:ea typeface="宋体" panose="02010600030101010101" pitchFamily="2" charset="-122"/>
                <a:cs typeface="宋体" panose="02010600030101010101" pitchFamily="2" charset="-122"/>
              </a:rPr>
              <a:t>0</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=16+8+0+2+1</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=(27)</a:t>
            </a:r>
            <a:r>
              <a:rPr sz="2800" b="1" baseline="-25000">
                <a:latin typeface="宋体" panose="02010600030101010101" pitchFamily="2" charset="-122"/>
                <a:ea typeface="宋体" panose="02010600030101010101" pitchFamily="2" charset="-122"/>
                <a:cs typeface="宋体" panose="02010600030101010101" pitchFamily="2" charset="-122"/>
              </a:rPr>
              <a:t>10</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1267460"/>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2" name="文本框 1"/>
          <p:cNvSpPr txBox="1"/>
          <p:nvPr>
            <p:custDataLst>
              <p:tags r:id="rId1"/>
            </p:custDataLst>
          </p:nvPr>
        </p:nvSpPr>
        <p:spPr>
          <a:xfrm>
            <a:off x="3326765" y="4311650"/>
            <a:ext cx="5568950"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必修一  数据与计算</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163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962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363980"/>
            <a:ext cx="10518140" cy="4946650"/>
          </a:xfrm>
          <a:prstGeom prst="rect">
            <a:avLst/>
          </a:prstGeom>
          <a:noFill/>
        </p:spPr>
        <p:txBody>
          <a:bodyPr wrap="square" rtlCol="0">
            <a:noAutofit/>
          </a:bodyPr>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二进制数与八进制数的转换:由于1位八进制数可以用3位二进制数表示,因此,二进制转换成八进制时,可以从低位向高位(自右向左),将每3位二进制位划为一组,不足3位的前面补0,再将每组二进制数转换为相应八进制数即可。</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例如:(11010101)</a:t>
            </a:r>
            <a:r>
              <a:rPr sz="2800" b="1" baseline="-25000">
                <a:latin typeface="宋体" panose="02010600030101010101" pitchFamily="2" charset="-122"/>
                <a:ea typeface="宋体" panose="02010600030101010101" pitchFamily="2" charset="-122"/>
                <a:cs typeface="宋体" panose="02010600030101010101" pitchFamily="2" charset="-122"/>
              </a:rPr>
              <a:t>2</a:t>
            </a:r>
            <a:r>
              <a:rPr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011</a:t>
            </a:r>
            <a:r>
              <a:rPr lang="en-US"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010</a:t>
            </a:r>
            <a:r>
              <a:rPr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101</a:t>
            </a:r>
            <a:r>
              <a:rPr sz="2800">
                <a:latin typeface="宋体" panose="02010600030101010101" pitchFamily="2" charset="-122"/>
                <a:ea typeface="宋体" panose="02010600030101010101" pitchFamily="2" charset="-122"/>
                <a:cs typeface="宋体" panose="02010600030101010101" pitchFamily="2" charset="-122"/>
              </a:rPr>
              <a:t>)</a:t>
            </a:r>
            <a:r>
              <a:rPr sz="2800" b="1" baseline="-25000">
                <a:latin typeface="宋体" panose="02010600030101010101" pitchFamily="2" charset="-122"/>
                <a:ea typeface="宋体" panose="02010600030101010101" pitchFamily="2" charset="-122"/>
                <a:cs typeface="宋体" panose="02010600030101010101" pitchFamily="2" charset="-122"/>
              </a:rPr>
              <a:t>2</a:t>
            </a:r>
            <a:r>
              <a:rPr sz="2800">
                <a:latin typeface="宋体" panose="02010600030101010101" pitchFamily="2" charset="-122"/>
                <a:ea typeface="宋体" panose="02010600030101010101" pitchFamily="2" charset="-122"/>
                <a:cs typeface="宋体" panose="02010600030101010101" pitchFamily="2" charset="-122"/>
              </a:rPr>
              <a:t>=(325)</a:t>
            </a:r>
            <a:r>
              <a:rPr sz="2800" b="1" baseline="-25000">
                <a:latin typeface="宋体" panose="02010600030101010101" pitchFamily="2" charset="-122"/>
                <a:ea typeface="宋体" panose="02010600030101010101" pitchFamily="2" charset="-122"/>
                <a:cs typeface="宋体" panose="02010600030101010101" pitchFamily="2" charset="-122"/>
              </a:rPr>
              <a:t>8</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反之,八进制转换成二进制 ,将八进制每位数转成相应的二进制即可。</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例如:(46)</a:t>
            </a:r>
            <a:r>
              <a:rPr sz="2800" b="1" baseline="-25000">
                <a:latin typeface="宋体" panose="02010600030101010101" pitchFamily="2" charset="-122"/>
                <a:ea typeface="宋体" panose="02010600030101010101" pitchFamily="2" charset="-122"/>
                <a:cs typeface="宋体" panose="02010600030101010101" pitchFamily="2" charset="-122"/>
              </a:rPr>
              <a:t>8</a:t>
            </a:r>
            <a:r>
              <a:rPr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100</a:t>
            </a:r>
            <a:r>
              <a:rPr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110</a:t>
            </a:r>
            <a:r>
              <a:rPr sz="2800">
                <a:latin typeface="宋体" panose="02010600030101010101" pitchFamily="2" charset="-122"/>
                <a:ea typeface="宋体" panose="02010600030101010101" pitchFamily="2" charset="-122"/>
                <a:cs typeface="宋体" panose="02010600030101010101" pitchFamily="2" charset="-122"/>
              </a:rPr>
              <a:t>)</a:t>
            </a:r>
            <a:r>
              <a:rPr sz="2800" b="1" baseline="-25000">
                <a:latin typeface="宋体" panose="02010600030101010101" pitchFamily="2" charset="-122"/>
                <a:ea typeface="宋体" panose="02010600030101010101" pitchFamily="2" charset="-122"/>
                <a:cs typeface="宋体" panose="02010600030101010101" pitchFamily="2" charset="-122"/>
              </a:rPr>
              <a:t>2</a:t>
            </a:r>
            <a:endParaRPr sz="2800" b="1" baseline="-25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9624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51585"/>
            <a:ext cx="10518140" cy="5347970"/>
          </a:xfrm>
          <a:prstGeom prst="rect">
            <a:avLst/>
          </a:prstGeom>
          <a:noFill/>
        </p:spPr>
        <p:txBody>
          <a:bodyPr wrap="square" rtlCol="0">
            <a:noAutofit/>
          </a:bodyPr>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④二进制数与十六进制数的转换:1位十六进制数可以用4位二进制数表示转换方式与二进制数和八进制数之间转换相似。</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例如:(11010)</a:t>
            </a:r>
            <a:r>
              <a:rPr sz="2800" b="1" baseline="-25000">
                <a:latin typeface="宋体" panose="02010600030101010101" pitchFamily="2" charset="-122"/>
                <a:ea typeface="宋体" panose="02010600030101010101" pitchFamily="2" charset="-122"/>
                <a:cs typeface="宋体" panose="02010600030101010101" pitchFamily="2" charset="-122"/>
              </a:rPr>
              <a:t>2</a:t>
            </a:r>
            <a:r>
              <a:rPr sz="2800">
                <a:latin typeface="宋体" panose="02010600030101010101" pitchFamily="2" charset="-122"/>
                <a:ea typeface="宋体" panose="02010600030101010101" pitchFamily="2" charset="-122"/>
                <a:cs typeface="宋体" panose="02010600030101010101" pitchFamily="2" charset="-122"/>
              </a:rPr>
              <a:t>=(</a:t>
            </a:r>
            <a:r>
              <a:rPr sz="2800" u="sng">
                <a:latin typeface="宋体" panose="02010600030101010101" pitchFamily="2" charset="-122"/>
                <a:ea typeface="宋体" panose="02010600030101010101" pitchFamily="2" charset="-122"/>
                <a:cs typeface="宋体" panose="02010600030101010101" pitchFamily="2" charset="-122"/>
              </a:rPr>
              <a:t>0001</a:t>
            </a:r>
            <a:r>
              <a:rPr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1010</a:t>
            </a:r>
            <a:r>
              <a:rPr sz="2800">
                <a:latin typeface="宋体" panose="02010600030101010101" pitchFamily="2" charset="-122"/>
                <a:ea typeface="宋体" panose="02010600030101010101" pitchFamily="2" charset="-122"/>
                <a:cs typeface="宋体" panose="02010600030101010101" pitchFamily="2" charset="-122"/>
              </a:rPr>
              <a:t>)</a:t>
            </a:r>
            <a:r>
              <a:rPr sz="2800" b="1" baseline="-25000">
                <a:latin typeface="宋体" panose="02010600030101010101" pitchFamily="2" charset="-122"/>
                <a:ea typeface="宋体" panose="02010600030101010101" pitchFamily="2" charset="-122"/>
                <a:cs typeface="宋体" panose="02010600030101010101" pitchFamily="2" charset="-122"/>
              </a:rPr>
              <a:t>2</a:t>
            </a:r>
            <a:r>
              <a:rPr sz="2800">
                <a:latin typeface="宋体" panose="02010600030101010101" pitchFamily="2" charset="-122"/>
                <a:ea typeface="宋体" panose="02010600030101010101" pitchFamily="2" charset="-122"/>
                <a:cs typeface="宋体" panose="02010600030101010101" pitchFamily="2" charset="-122"/>
              </a:rPr>
              <a:t>=(1A)</a:t>
            </a:r>
            <a:r>
              <a:rPr sz="2800" baseline="-25000"/>
              <a:t>16</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(23)</a:t>
            </a:r>
            <a:r>
              <a:rPr sz="2800" baseline="-25000">
                <a:latin typeface="宋体" panose="02010600030101010101" pitchFamily="2" charset="-122"/>
                <a:ea typeface="宋体" panose="02010600030101010101" pitchFamily="2" charset="-122"/>
                <a:cs typeface="宋体" panose="02010600030101010101" pitchFamily="2" charset="-122"/>
              </a:rPr>
              <a:t>16</a:t>
            </a:r>
            <a:r>
              <a:rPr sz="2800">
                <a:latin typeface="宋体" panose="02010600030101010101" pitchFamily="2" charset="-122"/>
                <a:ea typeface="宋体" panose="02010600030101010101" pitchFamily="2" charset="-122"/>
                <a:cs typeface="宋体" panose="02010600030101010101" pitchFamily="2" charset="-122"/>
              </a:rPr>
              <a:t>=(</a:t>
            </a:r>
            <a:r>
              <a:rPr sz="2800" u="sng">
                <a:latin typeface="宋体" panose="02010600030101010101" pitchFamily="2" charset="-122"/>
                <a:ea typeface="宋体" panose="02010600030101010101" pitchFamily="2" charset="-122"/>
                <a:cs typeface="宋体" panose="02010600030101010101" pitchFamily="2" charset="-122"/>
              </a:rPr>
              <a:t>0010</a:t>
            </a:r>
            <a:r>
              <a:rPr sz="2800">
                <a:latin typeface="宋体" panose="02010600030101010101" pitchFamily="2" charset="-122"/>
                <a:ea typeface="宋体" panose="02010600030101010101" pitchFamily="2" charset="-122"/>
                <a:cs typeface="宋体" panose="02010600030101010101" pitchFamily="2" charset="-122"/>
              </a:rPr>
              <a:t> </a:t>
            </a:r>
            <a:r>
              <a:rPr sz="2800" u="sng">
                <a:latin typeface="宋体" panose="02010600030101010101" pitchFamily="2" charset="-122"/>
                <a:ea typeface="宋体" panose="02010600030101010101" pitchFamily="2" charset="-122"/>
                <a:cs typeface="宋体" panose="02010600030101010101" pitchFamily="2" charset="-122"/>
              </a:rPr>
              <a:t>0011</a:t>
            </a:r>
            <a:r>
              <a:rPr sz="2800">
                <a:latin typeface="宋体" panose="02010600030101010101" pitchFamily="2" charset="-122"/>
                <a:ea typeface="宋体" panose="02010600030101010101" pitchFamily="2" charset="-122"/>
                <a:cs typeface="宋体" panose="02010600030101010101" pitchFamily="2" charset="-122"/>
              </a:rPr>
              <a:t>)</a:t>
            </a:r>
            <a:r>
              <a:rPr lang="en-US" sz="2800" b="1" baseline="-25000">
                <a:latin typeface="宋体" panose="02010600030101010101" pitchFamily="2" charset="-122"/>
                <a:ea typeface="宋体" panose="02010600030101010101" pitchFamily="2" charset="-122"/>
                <a:cs typeface="宋体" panose="02010600030101010101" pitchFamily="2" charset="-122"/>
              </a:rPr>
              <a:t>2</a:t>
            </a:r>
            <a:r>
              <a:rPr sz="2800">
                <a:latin typeface="宋体" panose="02010600030101010101" pitchFamily="2" charset="-122"/>
                <a:ea typeface="宋体" panose="02010600030101010101" pitchFamily="2" charset="-122"/>
                <a:cs typeface="宋体" panose="02010600030101010101" pitchFamily="2" charset="-122"/>
              </a:rPr>
              <a:t>=(100011)</a:t>
            </a:r>
            <a:r>
              <a:rPr sz="2800" b="1" baseline="-25000">
                <a:latin typeface="宋体" panose="02010600030101010101" pitchFamily="2" charset="-122"/>
                <a:ea typeface="宋体" panose="02010600030101010101" pitchFamily="2" charset="-122"/>
                <a:cs typeface="宋体" panose="02010600030101010101" pitchFamily="2" charset="-122"/>
              </a:rPr>
              <a:t>2</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(3)二进制的算术运算规则。</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加运算:0+0=0,0+1=1,1+0=1,1+1=10(逢2进1)</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减运算:1-1=0,1-0=1,0-0=0,10-1=1(向高位借1当2)</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乘运算:0×0=0,0×1=0,1×0=0,1×1=1</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除运算:0÷1=0,1÷1=1</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3751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921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056920" y="400749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75055" y="1962150"/>
            <a:ext cx="10518140" cy="4946650"/>
          </a:xfrm>
          <a:prstGeom prst="rect">
            <a:avLst/>
          </a:prstGeom>
          <a:noFill/>
        </p:spPr>
        <p:txBody>
          <a:bodyPr wrap="square" rtlCol="0">
            <a:noAutofit/>
          </a:bodyPr>
          <a:p>
            <a:pPr algn="just">
              <a:lnSpc>
                <a:spcPct val="130000"/>
              </a:lnSpc>
              <a:spcBef>
                <a:spcPts val="0"/>
              </a:spcBef>
              <a:spcAft>
                <a:spcPts val="0"/>
              </a:spcAft>
            </a:pPr>
            <a:r>
              <a:rPr sz="2800">
                <a:latin typeface="宋体" panose="02010600030101010101" pitchFamily="2" charset="-122"/>
                <a:ea typeface="宋体" panose="02010600030101010101" pitchFamily="2" charset="-122"/>
                <a:cs typeface="宋体" panose="02010600030101010101" pitchFamily="2" charset="-122"/>
              </a:rPr>
              <a:t>(4)数值数据的编码过程如下图所示。</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9212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rcRect l="594" t="7124"/>
          <a:stretch>
            <a:fillRect/>
          </a:stretch>
        </p:blipFill>
        <p:spPr>
          <a:xfrm>
            <a:off x="635635" y="2901950"/>
            <a:ext cx="10739120" cy="221869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089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35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92225"/>
            <a:ext cx="10518140" cy="4946650"/>
          </a:xfrm>
          <a:prstGeom prst="rect">
            <a:avLst/>
          </a:prstGeom>
          <a:noFill/>
        </p:spPr>
        <p:txBody>
          <a:bodyPr wrap="square" rtlCol="0">
            <a:noAutofit/>
          </a:bodyPr>
          <a:p>
            <a:pPr algn="just">
              <a:lnSpc>
                <a:spcPct val="130000"/>
              </a:lnSpc>
              <a:spcBef>
                <a:spcPts val="0"/>
              </a:spcBef>
              <a:spcAft>
                <a:spcPts val="0"/>
              </a:spcAft>
            </a:pP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4.文本数据的编码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字母、数字、标点符号等字符称为西文字符。计算机在存储和处理这些西文字符时,需要为每个字符规定一个由0和1组成的代码</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目前,国际上普遍采用的西文字符编码标准是ASCII码(American Standard Code for Information Interchange,美国信息交换标准代码)。</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标准ASCII码用7个二进制位表示1个字符。由于标准ASCII码只能表示128个字符,无法满足西文字符编码的需要,后来又扩充了128个字符,称为扩展ASCII码</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635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7415" y="1144270"/>
            <a:ext cx="10518140" cy="1665605"/>
          </a:xfrm>
          <a:prstGeom prst="rect">
            <a:avLst/>
          </a:prstGeom>
          <a:noFill/>
        </p:spPr>
        <p:txBody>
          <a:bodyPr wrap="square" rtlCol="0">
            <a:noAutofit/>
          </a:bodyPr>
          <a:p>
            <a:pPr algn="just">
              <a:lnSpc>
                <a:spcPct val="13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5.计算机中常见的存储单位及换算关系</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计算机中的数据都是以二进制代码存储的,最小的存储单位是比特(bit,位),基本存储单位是字节(B)存储单位与换算关系如下表所示。</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表格 3"/>
          <p:cNvGraphicFramePr/>
          <p:nvPr>
            <p:custDataLst>
              <p:tags r:id="rId2"/>
            </p:custDataLst>
          </p:nvPr>
        </p:nvGraphicFramePr>
        <p:xfrm>
          <a:off x="2329815" y="3250565"/>
          <a:ext cx="8037195" cy="3366770"/>
        </p:xfrm>
        <a:graphic>
          <a:graphicData uri="http://schemas.openxmlformats.org/drawingml/2006/table">
            <a:tbl>
              <a:tblPr/>
              <a:tblGrid>
                <a:gridCol w="3872865"/>
                <a:gridCol w="4164330"/>
              </a:tblGrid>
              <a:tr h="431800">
                <a:tc>
                  <a:txBody>
                    <a:bodyPr/>
                    <a:p>
                      <a:pPr indent="0" algn="ctr">
                        <a:buNone/>
                      </a:pPr>
                      <a:r>
                        <a:rPr lang="en-US" sz="2400" b="0">
                          <a:solidFill>
                            <a:srgbClr val="000000"/>
                          </a:solidFill>
                          <a:latin typeface="黑体" panose="02010609060101010101" charset="-122"/>
                          <a:ea typeface="黑体" panose="02010609060101010101" charset="-122"/>
                          <a:cs typeface="微软雅黑" panose="020B0503020204020204" pitchFamily="34" charset="-122"/>
                        </a:rPr>
                        <a:t>存储单位</a:t>
                      </a:r>
                      <a:endParaRPr lang="en-US" altLang="en-US" sz="2400" b="0">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c>
                  <a:txBody>
                    <a:bodyPr/>
                    <a:p>
                      <a:pPr indent="0" algn="ctr">
                        <a:buNone/>
                      </a:pPr>
                      <a:r>
                        <a:rPr lang="en-US" sz="2400" b="0">
                          <a:solidFill>
                            <a:srgbClr val="000000"/>
                          </a:solidFill>
                          <a:latin typeface="黑体" panose="02010609060101010101" charset="-122"/>
                          <a:ea typeface="黑体" panose="02010609060101010101" charset="-122"/>
                          <a:cs typeface="微软雅黑" panose="020B0503020204020204" pitchFamily="34" charset="-122"/>
                        </a:rPr>
                        <a:t>换算关系</a:t>
                      </a:r>
                      <a:endParaRPr lang="en-US" altLang="en-US" sz="2400" b="0">
                        <a:solidFill>
                          <a:srgbClr val="000000"/>
                        </a:solidFill>
                        <a:latin typeface="黑体" panose="02010609060101010101" charset="-122"/>
                        <a:ea typeface="黑体" panose="02010609060101010101" charset="-122"/>
                        <a:cs typeface="微软雅黑" panose="020B0503020204020204" pitchFamily="34"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4EFFB"/>
                    </a:solidFill>
                  </a:tcPr>
                </a:tc>
              </a:tr>
              <a:tr h="429895">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B,字节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 B=8 b(</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bit,位)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830">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KB,千字节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1 KB=1024B=2</a:t>
                      </a:r>
                      <a:r>
                        <a:rPr lang="en-US" sz="2400" b="0" baseline="30000">
                          <a:solidFill>
                            <a:srgbClr val="000000"/>
                          </a:solidFill>
                          <a:latin typeface="宋体" panose="02010600030101010101" pitchFamily="2" charset="-122"/>
                          <a:ea typeface="宋体" panose="02010600030101010101" pitchFamily="2" charset="-122"/>
                          <a:cs typeface="Arial" panose="020B0604020202020204" pitchFamily="34" charset="0"/>
                        </a:rPr>
                        <a:t>10</a:t>
                      </a: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B</a:t>
                      </a:r>
                      <a:endParaRPr lang="en-US" altLang="en-US" sz="2400" b="0">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6560">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MB,兆字节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1 MB=1024KB=2</a:t>
                      </a:r>
                      <a:r>
                        <a:rPr lang="en-US" sz="2400" baseline="30000">
                          <a:solidFill>
                            <a:srgbClr val="000000"/>
                          </a:solidFill>
                          <a:latin typeface="宋体" panose="02010600030101010101" pitchFamily="2" charset="-122"/>
                          <a:ea typeface="宋体" panose="02010600030101010101" pitchFamily="2" charset="-122"/>
                          <a:cs typeface="Arial" panose="020B0604020202020204" pitchFamily="34" charset="0"/>
                          <a:sym typeface="+mn-ea"/>
                        </a:rPr>
                        <a:t>20</a:t>
                      </a: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B</a:t>
                      </a:r>
                      <a:endParaRPr lang="en-US" altLang="en-US" sz="2400" b="0">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8465">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GB,吉字节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1 GB=1024MB=2</a:t>
                      </a:r>
                      <a:r>
                        <a:rPr lang="en-US" sz="2400" baseline="30000">
                          <a:solidFill>
                            <a:srgbClr val="000000"/>
                          </a:solidFill>
                          <a:latin typeface="宋体" panose="02010600030101010101" pitchFamily="2" charset="-122"/>
                          <a:ea typeface="宋体" panose="02010600030101010101" pitchFamily="2" charset="-122"/>
                          <a:cs typeface="Arial" panose="020B0604020202020204" pitchFamily="34" charset="0"/>
                          <a:sym typeface="+mn-ea"/>
                        </a:rPr>
                        <a:t>30</a:t>
                      </a: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B</a:t>
                      </a:r>
                      <a:endParaRPr lang="en-US" altLang="en-US" sz="2400" b="0" baseline="30000">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195">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TB,太字节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1 TB= 1024GB=2</a:t>
                      </a:r>
                      <a:r>
                        <a:rPr lang="en-US" sz="2400" b="0" baseline="30000">
                          <a:solidFill>
                            <a:srgbClr val="000000"/>
                          </a:solidFill>
                          <a:latin typeface="宋体" panose="02010600030101010101" pitchFamily="2" charset="-122"/>
                          <a:ea typeface="宋体" panose="02010600030101010101" pitchFamily="2" charset="-122"/>
                          <a:cs typeface="Arial" panose="020B0604020202020204" pitchFamily="34" charset="0"/>
                        </a:rPr>
                        <a:t>40</a:t>
                      </a: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B</a:t>
                      </a:r>
                      <a:endParaRPr lang="en-US" altLang="en-US" sz="2400" b="0">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830">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PB,拍字节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1 PB=1024 TB=2</a:t>
                      </a:r>
                      <a:r>
                        <a:rPr lang="en-US" sz="2400" baseline="30000">
                          <a:solidFill>
                            <a:srgbClr val="000000"/>
                          </a:solidFill>
                          <a:latin typeface="宋体" panose="02010600030101010101" pitchFamily="2" charset="-122"/>
                          <a:ea typeface="宋体" panose="02010600030101010101" pitchFamily="2" charset="-122"/>
                          <a:cs typeface="Arial" panose="020B0604020202020204" pitchFamily="34" charset="0"/>
                          <a:sym typeface="+mn-ea"/>
                        </a:rPr>
                        <a:t>50</a:t>
                      </a: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B</a:t>
                      </a:r>
                      <a:endParaRPr lang="en-US" altLang="en-US" sz="2400" b="0" baseline="30000">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195">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EB,艾字节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1 EB=1024 PB=2</a:t>
                      </a:r>
                      <a:r>
                        <a:rPr lang="en-US" sz="2400" b="0" baseline="30000">
                          <a:solidFill>
                            <a:srgbClr val="000000"/>
                          </a:solidFill>
                          <a:latin typeface="宋体" panose="02010600030101010101" pitchFamily="2" charset="-122"/>
                          <a:ea typeface="宋体" panose="02010600030101010101" pitchFamily="2" charset="-122"/>
                          <a:cs typeface="Arial" panose="020B0604020202020204" pitchFamily="34" charset="0"/>
                        </a:rPr>
                        <a:t>60</a:t>
                      </a:r>
                      <a:r>
                        <a:rPr lang="en-US" sz="2400" b="0">
                          <a:solidFill>
                            <a:srgbClr val="000000"/>
                          </a:solidFill>
                          <a:latin typeface="宋体" panose="02010600030101010101" pitchFamily="2" charset="-122"/>
                          <a:ea typeface="宋体" panose="02010600030101010101" pitchFamily="2" charset="-122"/>
                          <a:cs typeface="Arial" panose="020B0604020202020204" pitchFamily="34" charset="0"/>
                        </a:rPr>
                        <a:t>B</a:t>
                      </a:r>
                      <a:endParaRPr lang="en-US" altLang="en-US" sz="2400" b="0">
                        <a:solidFill>
                          <a:srgbClr val="000000"/>
                        </a:solidFill>
                        <a:latin typeface="宋体" panose="02010600030101010101" pitchFamily="2" charset="-122"/>
                        <a:ea typeface="宋体" panose="02010600030101010101" pitchFamily="2" charset="-122"/>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3751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921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818005"/>
            <a:ext cx="10367645" cy="4946650"/>
          </a:xfrm>
          <a:prstGeom prst="rect">
            <a:avLst/>
          </a:prstGeom>
          <a:noFill/>
        </p:spPr>
        <p:txBody>
          <a:bodyPr wrap="square" rtlCol="0">
            <a:noAutofit/>
          </a:bodyPr>
          <a:p>
            <a:pPr algn="just">
              <a:lnSpc>
                <a:spcPct val="13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6.声音的数字化</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现实世界的声音是一种连续的波,称为声波要用计算机处理声音数据,需要将声波的模拟信号转换为数字信号,这一过程称为声音的数字化。</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9212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1846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730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42010" y="1373505"/>
            <a:ext cx="10367645" cy="4946650"/>
          </a:xfrm>
          <a:prstGeom prst="rect">
            <a:avLst/>
          </a:prstGeom>
          <a:noFill/>
        </p:spPr>
        <p:txBody>
          <a:bodyPr wrap="square" rtlCol="0">
            <a:noAutofit/>
          </a:bodyPr>
          <a:p>
            <a:pPr algn="just">
              <a:lnSpc>
                <a:spcPct val="13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(1)声音数字化的过程包含采样、量化、编码三个步骤。</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①采样:声音的采样是指每隔一段时间,在模拟声音信号的波形上取一个幅度值。采样频率指计算机每秒在模拟声音信号的波形上采样的次数,以Hz(赫兹)为单位。例如,采样频率为44.1</a:t>
            </a:r>
            <a:r>
              <a:rPr lang="en-US" altLang="zh-CN" sz="2800">
                <a:latin typeface="宋体" panose="02010600030101010101" pitchFamily="2" charset="-122"/>
                <a:ea typeface="宋体" panose="02010600030101010101" pitchFamily="2" charset="-122"/>
                <a:cs typeface="宋体" panose="02010600030101010101" pitchFamily="2" charset="-122"/>
              </a:rPr>
              <a:t>k</a:t>
            </a:r>
            <a:r>
              <a:rPr lang="zh-CN" sz="2800">
                <a:latin typeface="宋体" panose="02010600030101010101" pitchFamily="2" charset="-122"/>
                <a:ea typeface="宋体" panose="02010600030101010101" pitchFamily="2" charset="-122"/>
                <a:cs typeface="宋体" panose="02010600030101010101" pitchFamily="2" charset="-122"/>
              </a:rPr>
              <a:t>Hz,即44100次/秒。</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采样频率越高,即采样的时间间隔越短,则在单位时间内得到的声音样本数据越多,对声音信号波形的表示越精确,声音的保真度越高。</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7307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731010"/>
            <a:ext cx="10636885" cy="494665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②量化:声音的量化是用二进制数表示采样所得到的幅度值的过程。量化位数越大,划分的级数越多,采样结果近似到某个级数值时产生的误差就越小。因此,量化位数越多,数字化精度越高,声音就越保真。</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179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64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340485"/>
            <a:ext cx="10636885" cy="4946650"/>
          </a:xfrm>
          <a:prstGeom prst="rect">
            <a:avLst/>
          </a:prstGeom>
          <a:noFill/>
        </p:spPr>
        <p:txBody>
          <a:bodyPr wrap="square" rtlCol="0">
            <a:noAutofit/>
          </a:bodyPr>
          <a:p>
            <a:pPr indent="0" algn="just" fontAlgn="auto">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③编码:通过采样和量化,将一个连续的波形转换成由一系列二进制数表示的数据,并加入用于纠错、同步和控制的数据,形成二进制编码。</a:t>
            </a:r>
            <a:endParaRPr lang="zh-CN"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通常,音频所占的存储容量取决于采样频率、量化位数、声道数和时长,其计算公式为:</a:t>
            </a:r>
            <a:endParaRPr lang="zh-CN"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未经压缩的音频文件数据量(单位:字节)=(采样频率×量化位数×声道数)÷8×持续时间</a:t>
            </a:r>
            <a:endParaRPr lang="zh-CN"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(2)常见的音频格式有WAV、MP3、AMR和APE等。</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640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693545"/>
            <a:ext cx="10899775" cy="5276850"/>
          </a:xfrm>
          <a:prstGeom prst="rect">
            <a:avLst/>
          </a:prstGeom>
          <a:noFill/>
        </p:spPr>
        <p:txBody>
          <a:bodyPr wrap="square" rtlCol="0">
            <a:noAutofit/>
          </a:bodyPr>
          <a:p>
            <a:pPr algn="just">
              <a:lnSpc>
                <a:spcPct val="13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7.图像的数字化</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人们在日常生活中所接触的各类图像,如各式各样的照片或书中的插图,从信息技术的角度看,都属于模拟图像。运用扫描技术或数字摄像技术可以将空间上连续的模拟图像转换成用0、1表示的数字图像,这一过程称为图像数字化。图像数字化的过程包含采样、量化、编码三个步骤。</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996440"/>
            <a:ext cx="10518140" cy="4218940"/>
          </a:xfrm>
          <a:prstGeom prst="rect">
            <a:avLst/>
          </a:prstGeom>
          <a:noFill/>
        </p:spPr>
        <p:txBody>
          <a:bodyPr wrap="square" rtlCol="0">
            <a:noAutofit/>
          </a:bodyPr>
          <a:p>
            <a:pPr algn="just">
              <a:lnSpc>
                <a:spcPct val="130000"/>
              </a:lnSpc>
              <a:spcBef>
                <a:spcPts val="0"/>
              </a:spcBef>
              <a:spcAft>
                <a:spcPts val="0"/>
              </a:spcAft>
            </a:pPr>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一、认识数据、信息与知识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1.数据的概念</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数据是对客观事物属性的描述,是记录下来的某种可以识别的符号</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例如,数字、文本、图像、音频、视频等都是数据。数据是可以加工处理的。</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2.信息的概念</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信息是数据中所包含的意义,是对数据的解释,是对数据进行加工的结果。</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2270125" y="118110"/>
            <a:ext cx="7488555" cy="645160"/>
          </a:xfrm>
          <a:prstGeom prst="rect">
            <a:avLst/>
          </a:prstGeom>
          <a:noFill/>
        </p:spPr>
        <p:txBody>
          <a:bodyPr wrap="square" rtlCol="0">
            <a:spAutoFit/>
          </a:bodyPr>
          <a:p>
            <a:pPr algn="just"/>
            <a:r>
              <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a:t>
            </a:r>
            <a:r>
              <a:rPr lang="zh-CN"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一</a:t>
            </a:r>
            <a:r>
              <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认识数据、大数据与信息</a:t>
            </a:r>
            <a:endPar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2783205" y="990600"/>
            <a:ext cx="53174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1912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9009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195070"/>
            <a:ext cx="10899775" cy="5276850"/>
          </a:xfrm>
          <a:prstGeom prst="rect">
            <a:avLst/>
          </a:prstGeom>
          <a:noFill/>
        </p:spPr>
        <p:txBody>
          <a:bodyPr wrap="square" rtlCol="0">
            <a:noAutofit/>
          </a:bodyPr>
          <a:p>
            <a:pPr algn="just">
              <a:lnSpc>
                <a:spcPct val="13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7.图像的数字化</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一幅模拟图像由不同颜色或亮度的点组成,这些点被称为像素。图像中每个像素的颜色或亮度值都用若干位二进制位来存储。</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图像的颜色位深度指图像中每个像素的颜色或亮度所占的二进制位。常见的彩色图像颜色位深度有8位、16位、24位和32位等,颜色位深度为n,能表示的颜色就有2</a:t>
            </a:r>
            <a:r>
              <a:rPr lang="en-US" altLang="zh-CN" sz="2800" baseline="30000">
                <a:latin typeface="宋体" panose="02010600030101010101" pitchFamily="2" charset="-122"/>
                <a:ea typeface="宋体" panose="02010600030101010101" pitchFamily="2" charset="-122"/>
                <a:cs typeface="宋体" panose="02010600030101010101" pitchFamily="2" charset="-122"/>
              </a:rPr>
              <a:t>n</a:t>
            </a:r>
            <a:r>
              <a:rPr lang="zh-CN" sz="2800">
                <a:latin typeface="宋体" panose="02010600030101010101" pitchFamily="2" charset="-122"/>
                <a:ea typeface="宋体" panose="02010600030101010101" pitchFamily="2" charset="-122"/>
                <a:cs typeface="宋体" panose="02010600030101010101" pitchFamily="2" charset="-122"/>
              </a:rPr>
              <a:t>种。一般来说,在图像分辨率相同的情况下,颜色位深度越大,图像的色彩就越丰富,但图像占用的存储空间也越大。</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6669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19125" y="34163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990090" y="3962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19125" y="1504315"/>
            <a:ext cx="10899775" cy="3624580"/>
          </a:xfrm>
          <a:prstGeom prst="rect">
            <a:avLst/>
          </a:prstGeom>
          <a:noFill/>
        </p:spPr>
        <p:txBody>
          <a:bodyPr wrap="square" rtlCol="0">
            <a:noAutofit/>
          </a:bodyPr>
          <a:p>
            <a:pPr algn="just">
              <a:lnSpc>
                <a:spcPct val="130000"/>
              </a:lnSpc>
              <a:spcBef>
                <a:spcPts val="0"/>
              </a:spcBef>
              <a:spcAft>
                <a:spcPts val="0"/>
              </a:spcAft>
            </a:pP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7.图像的数字化</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通常,图像所占的存储容量可用该图像所有像素的字节数来表示,其计算公式为:</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未经压缩的位图图像数据量(单位:字节)=图像分辨率×颜色位深度÷8</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常见的图像格式有 BMP、JPEG、GIF和 PNG等。</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66695" y="39624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认识数据编码</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122870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信息</a:t>
            </a:r>
            <a:r>
              <a:rPr lang="zh-CN" altLang="en-US" sz="2800">
                <a:latin typeface="黑体" panose="02010609060101010101" charset="-122"/>
                <a:ea typeface="黑体" panose="02010609060101010101" charset="-122"/>
                <a:cs typeface="黑体" panose="02010609060101010101" charset="-122"/>
              </a:rPr>
              <a:t>技术课件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3083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3854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68095"/>
            <a:ext cx="10518140" cy="421894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3.数据与信息的特征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(1)数据与信息的共同特征: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①普遍性:</a:t>
            </a:r>
            <a:r>
              <a:rPr sz="2800">
                <a:latin typeface="宋体" panose="02010600030101010101" pitchFamily="2" charset="-122"/>
                <a:ea typeface="宋体" panose="02010600030101010101" pitchFamily="2" charset="-122"/>
                <a:cs typeface="宋体" panose="02010600030101010101" pitchFamily="2" charset="-122"/>
              </a:rPr>
              <a:t>数据是对客观事物属性的描述,事物是普遍存在的,因此,数据也无处不在,无时不有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信息是数据中所包含的意义,因此,信息也是普遍存在的,信息无处不在。</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②可处理性:</a:t>
            </a:r>
            <a:r>
              <a:rPr sz="2800">
                <a:latin typeface="宋体" panose="02010600030101010101" pitchFamily="2" charset="-122"/>
                <a:ea typeface="宋体" panose="02010600030101010101" pitchFamily="2" charset="-122"/>
                <a:cs typeface="宋体" panose="02010600030101010101" pitchFamily="2" charset="-122"/>
              </a:rPr>
              <a:t>对数据可以进行加工处理 ,生成新的数据。信息是数据加工的结果,同一数据经过不同的加工可以得到不同的信息</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同时,对信息进行分析处理,可以得到更多的信息。</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385445"/>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996440"/>
            <a:ext cx="10518140" cy="4218940"/>
          </a:xfrm>
          <a:prstGeom prst="rect">
            <a:avLst/>
          </a:prstGeom>
          <a:noFill/>
        </p:spPr>
        <p:txBody>
          <a:bodyPr wrap="square" rtlCol="0">
            <a:noAutofit/>
          </a:bodyPr>
          <a:p>
            <a:pPr algn="just">
              <a:lnSpc>
                <a:spcPct val="130000"/>
              </a:lnSpc>
              <a:spcBef>
                <a:spcPts val="0"/>
              </a:spcBef>
              <a:spcAft>
                <a:spcPts val="0"/>
              </a:spcAft>
            </a:pP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527175" y="1162050"/>
            <a:ext cx="8774430" cy="569658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461770"/>
            <a:ext cx="10518140" cy="4218940"/>
          </a:xfrm>
          <a:prstGeom prst="rect">
            <a:avLst/>
          </a:prstGeom>
          <a:noFill/>
        </p:spPr>
        <p:txBody>
          <a:bodyPr wrap="square" rtlCol="0">
            <a:noAutofit/>
          </a:bodyPr>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③传递性和共享性:数据或信息可进行复制、传播或分享,不会因使用人数和次数的累积而产生耗损。</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④时效性:数据和信息的价值具有时效性。信息往往反映了事物在某一时间段的状态,而事物的状态会随着时间的推移发生变化,信息就可能失去原有的价值。</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⑤价值相对性:数据和信息的价值具有相对性</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价值的大小取决于使用者的需求,以及使用者对数据和信息的理解、认知和应用能力。</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370330"/>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(2)数据与信息的不同特征: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①数据的载体性与信息的依附性:数据是信息的载体,信息是对数据的解释。信息必须依附于某种载体,通过某种数据形式才能存储、表达和传播</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相同的信息可以依附于不同的载体,其内容不会因载体形式的不同而发生变化。</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②数据的孤立性与信息的联系性:数据是最原始的记录,与其他数据之间没有建立联系之前,是分散和孤立的。只有通过对数据进行加工处理,与其他数据之间建立联系,才能形成针对某个特定问题的信息。</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581150"/>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(2)数据与信息的不同特征:</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③数据的客观性与信息的主观性:数据是记录下来可以被识别的符号,是原始事实,具有客观性;信息是对数据的解释,是数据处理的结果,具有主观性。数据本身没有意义,只有经过加工和解释,才具有意义,从而转化为信息。</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45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000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337310"/>
            <a:ext cx="10518140" cy="4946650"/>
          </a:xfrm>
          <a:prstGeom prst="rect">
            <a:avLst/>
          </a:prstGeom>
          <a:noFill/>
        </p:spPr>
        <p:txBody>
          <a:bodyPr wrap="square" rtlCol="0">
            <a:noAutofit/>
          </a:bodyPr>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4.知识的概念</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知识是人们在社会实践中所获得的认识和经验的总和,是经过人们归纳整理和反复验证后沉淀下来而呈现的规律,是归纳提炼出来的有价值的信息。</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5.智慧的概念</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人们综合运用知识解决问题、发明创造或预测未来时,这些知识就升华为智慧。</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00050"/>
            <a:ext cx="427355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认识数据、信息与知识</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ABLE_BEAUTIFY" val="smartTable{2caf824d-b9b6-4575-a1ad-556b86c6197d}"/>
  <p:tag name="TABLE_ENDDRAG_ORIGIN_RECT" val="944*336"/>
  <p:tag name="TABLE_ENDDRAG_RECT" val="8*185*944*336"/>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TABLE_BEAUTIFY" val="smartTable{44a2abe1-c3ce-4f5d-a995-d5ba6ba9c534}"/>
  <p:tag name="TABLE_ENDDRAG_ORIGIN_RECT" val="632*265"/>
  <p:tag name="TABLE_ENDDRAG_RECT" val="178*264*632*265"/>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resource_record_key" val="{&quot;13&quot;:[4563121,4663482,20481688,4364912,4364878],&quot;71&quot;:[76235680068]}"/>
  <p:tag name="COMMONDATA" val="eyJjb3VudCI6NSwiaGRpZCI6ImJhZTc5MzYzMTI1NjhlYWMzNTk0N2VhZWM4NTBkYmI4IiwidXNlckNvdW50Ijo1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5110</Words>
  <Application>WPS 演示</Application>
  <PresentationFormat>宽屏</PresentationFormat>
  <Paragraphs>368</Paragraphs>
  <Slides>33</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33</vt:i4>
      </vt:variant>
    </vt:vector>
  </HeadingPairs>
  <TitlesOfParts>
    <vt:vector size="53" baseType="lpstr">
      <vt:lpstr>Arial</vt:lpstr>
      <vt:lpstr>宋体</vt:lpstr>
      <vt:lpstr>Wingdings</vt:lpstr>
      <vt:lpstr>微软雅黑</vt:lpstr>
      <vt:lpstr>方正粗黑宋简体</vt:lpstr>
      <vt:lpstr>黑体</vt:lpstr>
      <vt:lpstr>Arial Unicode MS</vt:lpstr>
      <vt:lpstr>等线</vt:lpstr>
      <vt:lpstr>Calibri</vt:lpstr>
      <vt:lpstr>等线 Light</vt:lpstr>
      <vt:lpstr>华文中宋</vt:lpstr>
      <vt:lpstr>Times New Roman</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74</cp:revision>
  <dcterms:created xsi:type="dcterms:W3CDTF">2020-06-07T04:28:00Z</dcterms:created>
  <dcterms:modified xsi:type="dcterms:W3CDTF">2025-09-01T07:31:29Z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77F9E7C123614F9BA5D9CF794BA9CA22_13</vt:lpwstr>
  </property>
</Properties>
</file>